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61" r:id="rId4"/>
    <p:sldId id="262" r:id="rId5"/>
    <p:sldId id="263" r:id="rId6"/>
    <p:sldId id="264" r:id="rId7"/>
    <p:sldId id="265" r:id="rId8"/>
    <p:sldId id="266" r:id="rId9"/>
    <p:sldId id="259" r:id="rId10"/>
    <p:sldId id="260" r:id="rId11"/>
    <p:sldId id="301" r:id="rId12"/>
    <p:sldId id="267" r:id="rId13"/>
    <p:sldId id="270" r:id="rId14"/>
    <p:sldId id="269" r:id="rId15"/>
    <p:sldId id="268"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6" r:id="rId39"/>
    <p:sldId id="297" r:id="rId40"/>
    <p:sldId id="295" r:id="rId41"/>
    <p:sldId id="294" r:id="rId42"/>
    <p:sldId id="298" r:id="rId43"/>
    <p:sldId id="299" r:id="rId44"/>
    <p:sldId id="25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808080"/>
    <a:srgbClr val="96969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28" autoAdjust="0"/>
  </p:normalViewPr>
  <p:slideViewPr>
    <p:cSldViewPr>
      <p:cViewPr varScale="1">
        <p:scale>
          <a:sx n="76" d="100"/>
          <a:sy n="76" d="100"/>
        </p:scale>
        <p:origin x="-11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NF01\Home\rharesign\Documents\LMC\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Rockwell" panose="02060603020205020403" pitchFamily="18" charset="0"/>
              </a:defRPr>
            </a:pPr>
            <a:r>
              <a:rPr lang="en-GB" dirty="0">
                <a:latin typeface="Rockwell" panose="02060603020205020403" pitchFamily="18" charset="0"/>
              </a:rPr>
              <a:t>Sources of carbohydrate in the diet of </a:t>
            </a:r>
            <a:r>
              <a:rPr lang="en-GB" baseline="0" dirty="0">
                <a:latin typeface="Rockwell" panose="02060603020205020403" pitchFamily="18" charset="0"/>
              </a:rPr>
              <a:t>adults in Northern Ireland</a:t>
            </a:r>
            <a:endParaRPr lang="en-GB" dirty="0">
              <a:latin typeface="Rockwell" panose="02060603020205020403" pitchFamily="18" charset="0"/>
            </a:endParaRPr>
          </a:p>
        </c:rich>
      </c:tx>
      <c:layout/>
      <c:overlay val="0"/>
    </c:title>
    <c:autoTitleDeleted val="0"/>
    <c:plotArea>
      <c:layout/>
      <c:barChart>
        <c:barDir val="bar"/>
        <c:grouping val="clustered"/>
        <c:varyColors val="0"/>
        <c:ser>
          <c:idx val="0"/>
          <c:order val="0"/>
          <c:invertIfNegative val="0"/>
          <c:dLbls>
            <c:txPr>
              <a:bodyPr/>
              <a:lstStyle/>
              <a:p>
                <a:pPr>
                  <a:defRPr baseline="0">
                    <a:latin typeface="Rockwell" panose="02060603020205020403" pitchFamily="18" charset="0"/>
                  </a:defRPr>
                </a:pPr>
                <a:endParaRPr lang="en-US"/>
              </a:p>
            </c:txPr>
            <c:dLblPos val="outEnd"/>
            <c:showLegendKey val="0"/>
            <c:showVal val="1"/>
            <c:showCatName val="0"/>
            <c:showSerName val="0"/>
            <c:showPercent val="0"/>
            <c:showBubbleSize val="0"/>
            <c:showLeaderLines val="0"/>
          </c:dLbls>
          <c:cat>
            <c:strRef>
              <c:f>Sheet1!$A$2:$A$12</c:f>
              <c:strCache>
                <c:ptCount val="11"/>
                <c:pt idx="0">
                  <c:v>Cereals and cereal products</c:v>
                </c:pt>
                <c:pt idx="1">
                  <c:v>Milk and milk products</c:v>
                </c:pt>
                <c:pt idx="2">
                  <c:v>Eggs and egg dishes</c:v>
                </c:pt>
                <c:pt idx="3">
                  <c:v>Fat spreads</c:v>
                </c:pt>
                <c:pt idx="4">
                  <c:v>Meat and meat products</c:v>
                </c:pt>
                <c:pt idx="5">
                  <c:v>Fish and fish dishes</c:v>
                </c:pt>
                <c:pt idx="6">
                  <c:v>Vegetables and potatoes</c:v>
                </c:pt>
                <c:pt idx="7">
                  <c:v>Savoury snacks</c:v>
                </c:pt>
                <c:pt idx="8">
                  <c:v>Nuts and seeds</c:v>
                </c:pt>
                <c:pt idx="9">
                  <c:v>Fruit</c:v>
                </c:pt>
                <c:pt idx="10">
                  <c:v>Sugar, preserves and confectionary</c:v>
                </c:pt>
              </c:strCache>
            </c:strRef>
          </c:cat>
          <c:val>
            <c:numRef>
              <c:f>Sheet1!$B$2:$B$12</c:f>
              <c:numCache>
                <c:formatCode>0%</c:formatCode>
                <c:ptCount val="11"/>
                <c:pt idx="0">
                  <c:v>0.3</c:v>
                </c:pt>
                <c:pt idx="1">
                  <c:v>0.09</c:v>
                </c:pt>
                <c:pt idx="2">
                  <c:v>0.02</c:v>
                </c:pt>
                <c:pt idx="3">
                  <c:v>0.04</c:v>
                </c:pt>
                <c:pt idx="4">
                  <c:v>0.19</c:v>
                </c:pt>
                <c:pt idx="5">
                  <c:v>0.02</c:v>
                </c:pt>
                <c:pt idx="6">
                  <c:v>0.12</c:v>
                </c:pt>
                <c:pt idx="7">
                  <c:v>0.02</c:v>
                </c:pt>
                <c:pt idx="8">
                  <c:v>0.01</c:v>
                </c:pt>
                <c:pt idx="9">
                  <c:v>0.03</c:v>
                </c:pt>
                <c:pt idx="10">
                  <c:v>0.04</c:v>
                </c:pt>
              </c:numCache>
            </c:numRef>
          </c:val>
        </c:ser>
        <c:dLbls>
          <c:showLegendKey val="0"/>
          <c:showVal val="0"/>
          <c:showCatName val="0"/>
          <c:showSerName val="0"/>
          <c:showPercent val="0"/>
          <c:showBubbleSize val="0"/>
        </c:dLbls>
        <c:gapWidth val="150"/>
        <c:axId val="104110592"/>
        <c:axId val="79805184"/>
      </c:barChart>
      <c:catAx>
        <c:axId val="104110592"/>
        <c:scaling>
          <c:orientation val="minMax"/>
        </c:scaling>
        <c:delete val="0"/>
        <c:axPos val="l"/>
        <c:majorTickMark val="out"/>
        <c:minorTickMark val="none"/>
        <c:tickLblPos val="nextTo"/>
        <c:txPr>
          <a:bodyPr/>
          <a:lstStyle/>
          <a:p>
            <a:pPr>
              <a:defRPr baseline="0">
                <a:latin typeface="Rockwell" panose="02060603020205020403" pitchFamily="18" charset="0"/>
              </a:defRPr>
            </a:pPr>
            <a:endParaRPr lang="en-US"/>
          </a:p>
        </c:txPr>
        <c:crossAx val="79805184"/>
        <c:crosses val="autoZero"/>
        <c:auto val="1"/>
        <c:lblAlgn val="ctr"/>
        <c:lblOffset val="100"/>
        <c:noMultiLvlLbl val="0"/>
      </c:catAx>
      <c:valAx>
        <c:axId val="79805184"/>
        <c:scaling>
          <c:orientation val="minMax"/>
        </c:scaling>
        <c:delete val="0"/>
        <c:axPos val="b"/>
        <c:numFmt formatCode="0%" sourceLinked="1"/>
        <c:majorTickMark val="out"/>
        <c:minorTickMark val="none"/>
        <c:tickLblPos val="nextTo"/>
        <c:txPr>
          <a:bodyPr/>
          <a:lstStyle/>
          <a:p>
            <a:pPr>
              <a:defRPr baseline="0">
                <a:latin typeface="Rockwell" panose="02060603020205020403" pitchFamily="18" charset="0"/>
              </a:defRPr>
            </a:pPr>
            <a:endParaRPr lang="en-US"/>
          </a:p>
        </c:txPr>
        <c:crossAx val="1041105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latin typeface="Rockwell" panose="02060603020205020403" pitchFamily="18" charset="0"/>
              </a:rPr>
              <a:t>Sources of</a:t>
            </a:r>
            <a:r>
              <a:rPr lang="en-GB" baseline="0" dirty="0">
                <a:latin typeface="Rockwell" panose="02060603020205020403" pitchFamily="18" charset="0"/>
              </a:rPr>
              <a:t> protein in the diet of Northern Irish adults</a:t>
            </a:r>
            <a:endParaRPr lang="en-GB" dirty="0">
              <a:latin typeface="Rockwell" panose="02060603020205020403" pitchFamily="18" charset="0"/>
            </a:endParaRPr>
          </a:p>
        </c:rich>
      </c:tx>
      <c:layout/>
      <c:overlay val="0"/>
    </c:title>
    <c:autoTitleDeleted val="0"/>
    <c:plotArea>
      <c:layout/>
      <c:barChart>
        <c:barDir val="bar"/>
        <c:grouping val="clustered"/>
        <c:varyColors val="0"/>
        <c:ser>
          <c:idx val="0"/>
          <c:order val="0"/>
          <c:invertIfNegative val="0"/>
          <c:dLbls>
            <c:txPr>
              <a:bodyPr/>
              <a:lstStyle/>
              <a:p>
                <a:pPr>
                  <a:defRPr>
                    <a:latin typeface="Rockwell" panose="02060603020205020403" pitchFamily="18" charset="0"/>
                  </a:defRPr>
                </a:pPr>
                <a:endParaRPr lang="en-US"/>
              </a:p>
            </c:txPr>
            <c:dLblPos val="outEnd"/>
            <c:showLegendKey val="0"/>
            <c:showVal val="1"/>
            <c:showCatName val="0"/>
            <c:showSerName val="0"/>
            <c:showPercent val="0"/>
            <c:showBubbleSize val="0"/>
            <c:showLeaderLines val="0"/>
          </c:dLbls>
          <c:cat>
            <c:strRef>
              <c:f>Sheet1!$A$43:$A$56</c:f>
              <c:strCache>
                <c:ptCount val="14"/>
                <c:pt idx="0">
                  <c:v>Cereals and cereal products</c:v>
                </c:pt>
                <c:pt idx="1">
                  <c:v>Milk and milk products</c:v>
                </c:pt>
                <c:pt idx="2">
                  <c:v>Eggs and egg dishes</c:v>
                </c:pt>
                <c:pt idx="3">
                  <c:v>Fat spreads</c:v>
                </c:pt>
                <c:pt idx="4">
                  <c:v>Meat and meat products</c:v>
                </c:pt>
                <c:pt idx="5">
                  <c:v>Fish and fish dishes</c:v>
                </c:pt>
                <c:pt idx="6">
                  <c:v>Vegetables and potatoes</c:v>
                </c:pt>
                <c:pt idx="7">
                  <c:v>Savoury snacks</c:v>
                </c:pt>
                <c:pt idx="8">
                  <c:v>Nuts and seeds</c:v>
                </c:pt>
                <c:pt idx="9">
                  <c:v>Fruit</c:v>
                </c:pt>
                <c:pt idx="10">
                  <c:v>Sugar, preserves and confectionary</c:v>
                </c:pt>
                <c:pt idx="11">
                  <c:v>Non-alcoholic beverages</c:v>
                </c:pt>
                <c:pt idx="12">
                  <c:v>Alcoholic beverages</c:v>
                </c:pt>
                <c:pt idx="13">
                  <c:v>Miscellaneous</c:v>
                </c:pt>
              </c:strCache>
            </c:strRef>
          </c:cat>
          <c:val>
            <c:numRef>
              <c:f>Sheet1!$B$43:$B$56</c:f>
              <c:numCache>
                <c:formatCode>0%</c:formatCode>
                <c:ptCount val="14"/>
                <c:pt idx="0">
                  <c:v>0.22</c:v>
                </c:pt>
                <c:pt idx="1">
                  <c:v>0.13</c:v>
                </c:pt>
                <c:pt idx="2">
                  <c:v>0.03</c:v>
                </c:pt>
                <c:pt idx="3">
                  <c:v>0</c:v>
                </c:pt>
                <c:pt idx="4">
                  <c:v>0.42</c:v>
                </c:pt>
                <c:pt idx="5">
                  <c:v>0.05</c:v>
                </c:pt>
                <c:pt idx="6">
                  <c:v>0.08</c:v>
                </c:pt>
                <c:pt idx="7">
                  <c:v>0.01</c:v>
                </c:pt>
                <c:pt idx="8">
                  <c:v>0.01</c:v>
                </c:pt>
                <c:pt idx="9">
                  <c:v>0.01</c:v>
                </c:pt>
                <c:pt idx="10">
                  <c:v>0.01</c:v>
                </c:pt>
                <c:pt idx="11">
                  <c:v>0.01</c:v>
                </c:pt>
                <c:pt idx="12">
                  <c:v>0.01</c:v>
                </c:pt>
                <c:pt idx="13">
                  <c:v>0.02</c:v>
                </c:pt>
              </c:numCache>
            </c:numRef>
          </c:val>
        </c:ser>
        <c:dLbls>
          <c:showLegendKey val="0"/>
          <c:showVal val="0"/>
          <c:showCatName val="0"/>
          <c:showSerName val="0"/>
          <c:showPercent val="0"/>
          <c:showBubbleSize val="0"/>
        </c:dLbls>
        <c:gapWidth val="150"/>
        <c:axId val="105762816"/>
        <c:axId val="101305152"/>
      </c:barChart>
      <c:catAx>
        <c:axId val="105762816"/>
        <c:scaling>
          <c:orientation val="minMax"/>
        </c:scaling>
        <c:delete val="0"/>
        <c:axPos val="l"/>
        <c:majorTickMark val="out"/>
        <c:minorTickMark val="none"/>
        <c:tickLblPos val="nextTo"/>
        <c:txPr>
          <a:bodyPr/>
          <a:lstStyle/>
          <a:p>
            <a:pPr>
              <a:defRPr>
                <a:latin typeface="Rockwell" panose="02060603020205020403" pitchFamily="18" charset="0"/>
              </a:defRPr>
            </a:pPr>
            <a:endParaRPr lang="en-US"/>
          </a:p>
        </c:txPr>
        <c:crossAx val="101305152"/>
        <c:crosses val="autoZero"/>
        <c:auto val="1"/>
        <c:lblAlgn val="ctr"/>
        <c:lblOffset val="100"/>
        <c:noMultiLvlLbl val="0"/>
      </c:catAx>
      <c:valAx>
        <c:axId val="101305152"/>
        <c:scaling>
          <c:orientation val="minMax"/>
        </c:scaling>
        <c:delete val="0"/>
        <c:axPos val="b"/>
        <c:numFmt formatCode="0%" sourceLinked="1"/>
        <c:majorTickMark val="out"/>
        <c:minorTickMark val="none"/>
        <c:tickLblPos val="nextTo"/>
        <c:txPr>
          <a:bodyPr/>
          <a:lstStyle/>
          <a:p>
            <a:pPr>
              <a:defRPr>
                <a:latin typeface="Rockwell" panose="02060603020205020403" pitchFamily="18" charset="0"/>
              </a:defRPr>
            </a:pPr>
            <a:endParaRPr lang="en-US"/>
          </a:p>
        </c:txPr>
        <c:crossAx val="10576281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Rockwell" panose="02060603020205020403" pitchFamily="18" charset="0"/>
                <a:ea typeface="+mn-ea"/>
                <a:cs typeface="+mn-cs"/>
              </a:defRPr>
            </a:pPr>
            <a:r>
              <a:rPr lang="en-GB" dirty="0">
                <a:latin typeface="Rockwell" panose="02060603020205020403" pitchFamily="18" charset="0"/>
              </a:rPr>
              <a:t>Sources of </a:t>
            </a:r>
            <a:r>
              <a:rPr lang="en-GB" dirty="0" smtClean="0">
                <a:latin typeface="Rockwell" panose="02060603020205020403" pitchFamily="18" charset="0"/>
              </a:rPr>
              <a:t>total fat </a:t>
            </a:r>
            <a:r>
              <a:rPr lang="en-GB" dirty="0">
                <a:latin typeface="Rockwell" panose="02060603020205020403" pitchFamily="18" charset="0"/>
              </a:rPr>
              <a:t>in the diet of adults </a:t>
            </a:r>
            <a:r>
              <a:rPr lang="en-GB" sz="1800" b="1" i="0" baseline="0" dirty="0" smtClean="0">
                <a:effectLst/>
              </a:rPr>
              <a:t>(19-64 years) </a:t>
            </a:r>
            <a:r>
              <a:rPr lang="en-GB" dirty="0" smtClean="0">
                <a:latin typeface="Rockwell" panose="02060603020205020403" pitchFamily="18" charset="0"/>
              </a:rPr>
              <a:t>in </a:t>
            </a:r>
            <a:r>
              <a:rPr lang="en-GB" dirty="0">
                <a:latin typeface="Rockwell" panose="02060603020205020403" pitchFamily="18" charset="0"/>
              </a:rPr>
              <a:t>Northern </a:t>
            </a:r>
            <a:r>
              <a:rPr lang="en-GB" dirty="0" smtClean="0">
                <a:latin typeface="Rockwell" panose="02060603020205020403" pitchFamily="18" charset="0"/>
              </a:rPr>
              <a:t>Ireland</a:t>
            </a:r>
            <a:endParaRPr lang="en-GB" dirty="0">
              <a:latin typeface="Rockwell" panose="02060603020205020403" pitchFamily="18" charset="0"/>
            </a:endParaRPr>
          </a:p>
        </c:rich>
      </c:tx>
      <c:layout>
        <c:manualLayout>
          <c:xMode val="edge"/>
          <c:yMode val="edge"/>
          <c:x val="0.10685274462234355"/>
          <c:y val="1.0715841409765971E-2"/>
        </c:manualLayout>
      </c:layout>
      <c:overlay val="0"/>
    </c:title>
    <c:autoTitleDeleted val="0"/>
    <c:plotArea>
      <c:layout/>
      <c:barChart>
        <c:barDir val="bar"/>
        <c:grouping val="clustered"/>
        <c:varyColors val="0"/>
        <c:ser>
          <c:idx val="0"/>
          <c:order val="0"/>
          <c:invertIfNegative val="0"/>
          <c:dLbls>
            <c:txPr>
              <a:bodyPr/>
              <a:lstStyle/>
              <a:p>
                <a:pPr>
                  <a:defRPr>
                    <a:latin typeface="Rockwell" panose="02060603020205020403" pitchFamily="18" charset="0"/>
                  </a:defRPr>
                </a:pPr>
                <a:endParaRPr lang="en-US"/>
              </a:p>
            </c:txPr>
            <c:dLblPos val="outEnd"/>
            <c:showLegendKey val="0"/>
            <c:showVal val="1"/>
            <c:showCatName val="0"/>
            <c:showSerName val="0"/>
            <c:showPercent val="0"/>
            <c:showBubbleSize val="0"/>
            <c:showLeaderLines val="0"/>
          </c:dLbls>
          <c:cat>
            <c:strRef>
              <c:f>Sheet1!$A$47:$A$57</c:f>
              <c:strCache>
                <c:ptCount val="11"/>
                <c:pt idx="0">
                  <c:v>Cereal and cereal products</c:v>
                </c:pt>
                <c:pt idx="1">
                  <c:v>Milk and milk products</c:v>
                </c:pt>
                <c:pt idx="2">
                  <c:v>Egg and egg dishes</c:v>
                </c:pt>
                <c:pt idx="3">
                  <c:v>Fat spreads</c:v>
                </c:pt>
                <c:pt idx="4">
                  <c:v>Meat and meat products</c:v>
                </c:pt>
                <c:pt idx="5">
                  <c:v>Fish and fish dishes</c:v>
                </c:pt>
                <c:pt idx="6">
                  <c:v>Vegetables and potatoes</c:v>
                </c:pt>
                <c:pt idx="7">
                  <c:v>Savoury snacks</c:v>
                </c:pt>
                <c:pt idx="8">
                  <c:v>Nuts and seeds</c:v>
                </c:pt>
                <c:pt idx="9">
                  <c:v>Sugar, preserves and confectionary</c:v>
                </c:pt>
                <c:pt idx="10">
                  <c:v>Miscellaneous</c:v>
                </c:pt>
              </c:strCache>
            </c:strRef>
          </c:cat>
          <c:val>
            <c:numRef>
              <c:f>Sheet1!$B$47:$B$57</c:f>
              <c:numCache>
                <c:formatCode>0%</c:formatCode>
                <c:ptCount val="11"/>
                <c:pt idx="0">
                  <c:v>0.2</c:v>
                </c:pt>
                <c:pt idx="1">
                  <c:v>0.11</c:v>
                </c:pt>
                <c:pt idx="2">
                  <c:v>0.04</c:v>
                </c:pt>
                <c:pt idx="3">
                  <c:v>0.12</c:v>
                </c:pt>
                <c:pt idx="4">
                  <c:v>0.26</c:v>
                </c:pt>
                <c:pt idx="5">
                  <c:v>0.03</c:v>
                </c:pt>
                <c:pt idx="6">
                  <c:v>0.11</c:v>
                </c:pt>
                <c:pt idx="7">
                  <c:v>0.03</c:v>
                </c:pt>
                <c:pt idx="8">
                  <c:v>0.02</c:v>
                </c:pt>
                <c:pt idx="9">
                  <c:v>0.03</c:v>
                </c:pt>
                <c:pt idx="10">
                  <c:v>0.04</c:v>
                </c:pt>
              </c:numCache>
            </c:numRef>
          </c:val>
        </c:ser>
        <c:dLbls>
          <c:dLblPos val="outEnd"/>
          <c:showLegendKey val="0"/>
          <c:showVal val="1"/>
          <c:showCatName val="0"/>
          <c:showSerName val="0"/>
          <c:showPercent val="0"/>
          <c:showBubbleSize val="0"/>
        </c:dLbls>
        <c:gapWidth val="150"/>
        <c:axId val="105764864"/>
        <c:axId val="101309184"/>
      </c:barChart>
      <c:catAx>
        <c:axId val="105764864"/>
        <c:scaling>
          <c:orientation val="minMax"/>
        </c:scaling>
        <c:delete val="0"/>
        <c:axPos val="l"/>
        <c:majorTickMark val="out"/>
        <c:minorTickMark val="none"/>
        <c:tickLblPos val="nextTo"/>
        <c:txPr>
          <a:bodyPr/>
          <a:lstStyle/>
          <a:p>
            <a:pPr>
              <a:defRPr>
                <a:latin typeface="Rockwell" panose="02060603020205020403" pitchFamily="18" charset="0"/>
              </a:defRPr>
            </a:pPr>
            <a:endParaRPr lang="en-US"/>
          </a:p>
        </c:txPr>
        <c:crossAx val="101309184"/>
        <c:crosses val="autoZero"/>
        <c:auto val="1"/>
        <c:lblAlgn val="ctr"/>
        <c:lblOffset val="100"/>
        <c:noMultiLvlLbl val="0"/>
      </c:catAx>
      <c:valAx>
        <c:axId val="101309184"/>
        <c:scaling>
          <c:orientation val="minMax"/>
        </c:scaling>
        <c:delete val="0"/>
        <c:axPos val="b"/>
        <c:numFmt formatCode="0%" sourceLinked="1"/>
        <c:majorTickMark val="out"/>
        <c:minorTickMark val="none"/>
        <c:tickLblPos val="nextTo"/>
        <c:txPr>
          <a:bodyPr/>
          <a:lstStyle/>
          <a:p>
            <a:pPr>
              <a:defRPr>
                <a:latin typeface="Rockwell" panose="02060603020205020403" pitchFamily="18" charset="0"/>
              </a:defRPr>
            </a:pPr>
            <a:endParaRPr lang="en-US"/>
          </a:p>
        </c:txPr>
        <c:crossAx val="10576486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B1B90-F2A8-4727-AEFE-34BE8576E808}" type="datetimeFigureOut">
              <a:rPr lang="en-GB" smtClean="0"/>
              <a:t>06/10/2015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75B62-A6B2-4F28-9075-40FA06E5200F}" type="slidenum">
              <a:rPr lang="en-GB" smtClean="0"/>
              <a:t>‹#›</a:t>
            </a:fld>
            <a:endParaRPr lang="en-GB"/>
          </a:p>
        </p:txBody>
      </p:sp>
    </p:spTree>
    <p:extLst>
      <p:ext uri="{BB962C8B-B14F-4D97-AF65-F5344CB8AC3E}">
        <p14:creationId xmlns:p14="http://schemas.microsoft.com/office/powerpoint/2010/main" val="8765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Rockwell" panose="02060603020205020403" pitchFamily="18" charset="0"/>
                <a:cs typeface="Arial" panose="020B0604020202020204" pitchFamily="34" charset="0"/>
              </a:rPr>
              <a:t>Meat and meat products – 26%</a:t>
            </a:r>
          </a:p>
          <a:p>
            <a:r>
              <a:rPr lang="en-GB" sz="2000" dirty="0" smtClean="0">
                <a:latin typeface="Rockwell" panose="02060603020205020403" pitchFamily="18" charset="0"/>
                <a:cs typeface="Arial" panose="020B0604020202020204" pitchFamily="34" charset="0"/>
              </a:rPr>
              <a:t>Of which: </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Bacon and ham – 3%</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Beef, veal and dishes – 5%</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Lamb and dishes – 1%</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Pork and dishes – 2%</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Coated chicken and turkey – 2%</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Chicken, turkey and dishes – 5%</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Burgers and kebabs – 2%</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Sausages – 5%</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Meat pies and pastries – 3%</a:t>
            </a:r>
          </a:p>
          <a:p>
            <a:pPr marL="1200150" lvl="2" indent="-28575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Other meat, meat products and dishes – 0</a:t>
            </a:r>
            <a:r>
              <a:rPr lang="en-GB" sz="2000" dirty="0" smtClean="0">
                <a:latin typeface="Rockwell" panose="02060603020205020403" pitchFamily="18" charset="0"/>
                <a:cs typeface="Arial" panose="020B0604020202020204" pitchFamily="34" charset="0"/>
              </a:rPr>
              <a:t>%</a:t>
            </a:r>
          </a:p>
          <a:p>
            <a:pPr marL="914400" lvl="2" indent="0">
              <a:buFont typeface="Arial" panose="020B0604020202020204" pitchFamily="34" charset="0"/>
              <a:buNone/>
            </a:pPr>
            <a:r>
              <a:rPr lang="en-GB" sz="2000" i="1" dirty="0" smtClean="0">
                <a:latin typeface="Rockwell" panose="02060603020205020403" pitchFamily="18" charset="0"/>
                <a:cs typeface="Arial" panose="020B0604020202020204" pitchFamily="34" charset="0"/>
              </a:rPr>
              <a:t>(Percentage</a:t>
            </a:r>
            <a:r>
              <a:rPr lang="en-GB" sz="2000" i="1" baseline="0" dirty="0" smtClean="0">
                <a:latin typeface="Rockwell" panose="02060603020205020403" pitchFamily="18" charset="0"/>
                <a:cs typeface="Arial" panose="020B0604020202020204" pitchFamily="34" charset="0"/>
              </a:rPr>
              <a:t> figures are rounded-up for individual foods.)</a:t>
            </a:r>
            <a:endParaRPr lang="en-GB" sz="2000" i="1" dirty="0" smtClean="0">
              <a:latin typeface="Rockwell" panose="02060603020205020403"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D75B62-A6B2-4F28-9075-40FA06E5200F}" type="slidenum">
              <a:rPr lang="en-GB" smtClean="0"/>
              <a:t>31</a:t>
            </a:fld>
            <a:endParaRPr lang="en-GB"/>
          </a:p>
        </p:txBody>
      </p:sp>
    </p:spTree>
    <p:extLst>
      <p:ext uri="{BB962C8B-B14F-4D97-AF65-F5344CB8AC3E}">
        <p14:creationId xmlns:p14="http://schemas.microsoft.com/office/powerpoint/2010/main" val="101714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Meat and meat products – 26%</a:t>
            </a:r>
          </a:p>
          <a:p>
            <a:pPr marL="800100" lvl="1"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Of which:</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Bacon and ham – 3%</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Beef, veal and dishes  - 5%</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Lamb and dishes – 1%</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Pork and dishes – 2%</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Coated chicken and turkey – 1%</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Chicken, turkey and dishes – 3%</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Burgers and kebabs – 2%</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Sausages – 5%</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Meat pies and pastries – 3%</a:t>
            </a:r>
          </a:p>
          <a:p>
            <a:pPr marL="1257300" lvl="2"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Other meat, meat products and dishes – 1%</a:t>
            </a:r>
          </a:p>
          <a:p>
            <a:endParaRPr lang="en-GB" dirty="0"/>
          </a:p>
        </p:txBody>
      </p:sp>
      <p:sp>
        <p:nvSpPr>
          <p:cNvPr id="4" name="Slide Number Placeholder 3"/>
          <p:cNvSpPr>
            <a:spLocks noGrp="1"/>
          </p:cNvSpPr>
          <p:nvPr>
            <p:ph type="sldNum" sz="quarter" idx="10"/>
          </p:nvPr>
        </p:nvSpPr>
        <p:spPr/>
        <p:txBody>
          <a:bodyPr/>
          <a:lstStyle/>
          <a:p>
            <a:fld id="{C3D75B62-A6B2-4F28-9075-40FA06E5200F}" type="slidenum">
              <a:rPr lang="en-GB" smtClean="0"/>
              <a:t>32</a:t>
            </a:fld>
            <a:endParaRPr lang="en-GB"/>
          </a:p>
        </p:txBody>
      </p:sp>
    </p:spTree>
    <p:extLst>
      <p:ext uri="{BB962C8B-B14F-4D97-AF65-F5344CB8AC3E}">
        <p14:creationId xmlns:p14="http://schemas.microsoft.com/office/powerpoint/2010/main" val="320591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868BA2-7560-4141-9884-D6A33E879B18}"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99329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868BA2-7560-4141-9884-D6A33E879B18}"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82972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868BA2-7560-4141-9884-D6A33E879B18}"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14939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868BA2-7560-4141-9884-D6A33E879B18}"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418365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68BA2-7560-4141-9884-D6A33E879B18}"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12622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868BA2-7560-4141-9884-D6A33E879B18}"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247015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868BA2-7560-4141-9884-D6A33E879B18}" type="datetimeFigureOut">
              <a:rPr lang="en-GB" smtClean="0"/>
              <a:t>06/10/2015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415958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868BA2-7560-4141-9884-D6A33E879B18}" type="datetimeFigureOut">
              <a:rPr lang="en-GB" smtClean="0"/>
              <a:t>06/10/2015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30150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68BA2-7560-4141-9884-D6A33E879B18}" type="datetimeFigureOut">
              <a:rPr lang="en-GB" smtClean="0"/>
              <a:t>06/10/2015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427699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68BA2-7560-4141-9884-D6A33E879B18}"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244807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68BA2-7560-4141-9884-D6A33E879B18}"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56756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68BA2-7560-4141-9884-D6A33E879B18}" type="datetimeFigureOut">
              <a:rPr lang="en-GB" smtClean="0"/>
              <a:t>06/10/2015</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92C94-4D0A-45F4-AD3E-E23EA4CC9B67}" type="slidenum">
              <a:rPr lang="en-GB" smtClean="0"/>
              <a:t>‹#›</a:t>
            </a:fld>
            <a:endParaRPr lang="en-GB"/>
          </a:p>
        </p:txBody>
      </p:sp>
    </p:spTree>
    <p:extLst>
      <p:ext uri="{BB962C8B-B14F-4D97-AF65-F5344CB8AC3E}">
        <p14:creationId xmlns:p14="http://schemas.microsoft.com/office/powerpoint/2010/main" val="416742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ood.gov.uk/northern-ireland/researchni/ndns-n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chart" Target="../charts/char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food.gov.uk/northern-ireland/researchni/ndns-ni" TargetMode="External"/><Relationship Id="rId5" Type="http://schemas.openxmlformats.org/officeDocument/2006/relationships/image" Target="../media/image33.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7578" b="2942"/>
          <a:stretch/>
        </p:blipFill>
        <p:spPr>
          <a:xfrm>
            <a:off x="0" y="1759651"/>
            <a:ext cx="9144000" cy="4406900"/>
          </a:xfrm>
          <a:prstGeom prst="rect">
            <a:avLst/>
          </a:prstGeom>
        </p:spPr>
      </p:pic>
      <p:pic>
        <p:nvPicPr>
          <p:cNvPr id="1026" name="Picture 2" descr="S:\Shared\EDUCATION TEAM FILES\LMC\Logos\F4L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311484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sp>
        <p:nvSpPr>
          <p:cNvPr id="6" name="Rounded Rectangle 5"/>
          <p:cNvSpPr/>
          <p:nvPr/>
        </p:nvSpPr>
        <p:spPr>
          <a:xfrm>
            <a:off x="251521" y="2060848"/>
            <a:ext cx="4536504" cy="720080"/>
          </a:xfrm>
          <a:prstGeom prst="roundRect">
            <a:avLst>
              <a:gd name="adj" fmla="val 5000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200" b="1" dirty="0" smtClean="0">
                <a:latin typeface="Rockwell" panose="02060603020205020403" pitchFamily="18" charset="0"/>
                <a:cs typeface="Arial" panose="020B0604020202020204" pitchFamily="34" charset="0"/>
              </a:rPr>
              <a:t>Macronutrients</a:t>
            </a:r>
            <a:endParaRPr lang="en-GB" sz="3200" b="1" dirty="0">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3660328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7132132"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Sources of carbohydrate</a:t>
            </a:r>
          </a:p>
        </p:txBody>
      </p:sp>
      <p:sp>
        <p:nvSpPr>
          <p:cNvPr id="6" name="TextBox 5"/>
          <p:cNvSpPr txBox="1"/>
          <p:nvPr/>
        </p:nvSpPr>
        <p:spPr>
          <a:xfrm>
            <a:off x="179513" y="1808260"/>
            <a:ext cx="6104306" cy="4093428"/>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Sugars can be divided into intrinsic and extrinsic sugars. </a:t>
            </a:r>
          </a:p>
          <a:p>
            <a:endParaRPr lang="en-GB" sz="2000" dirty="0">
              <a:latin typeface="Rockwell" panose="02060603020205020403" pitchFamily="18" charset="0"/>
              <a:cs typeface="Arial" panose="020B0604020202020204" pitchFamily="34" charset="0"/>
            </a:endParaRPr>
          </a:p>
          <a:p>
            <a:r>
              <a:rPr lang="en-GB" sz="2000" b="1" dirty="0">
                <a:latin typeface="Rockwell" panose="02060603020205020403" pitchFamily="18" charset="0"/>
                <a:cs typeface="Arial" panose="020B0604020202020204" pitchFamily="34" charset="0"/>
              </a:rPr>
              <a:t>Intrinsic sugars</a:t>
            </a:r>
          </a:p>
          <a:p>
            <a:r>
              <a:rPr lang="en-GB" sz="2000" dirty="0">
                <a:latin typeface="Rockwell" panose="02060603020205020403" pitchFamily="18" charset="0"/>
                <a:cs typeface="Arial" panose="020B0604020202020204" pitchFamily="34" charset="0"/>
              </a:rPr>
              <a:t>These are found within the cellular structure of </a:t>
            </a:r>
            <a:r>
              <a:rPr lang="en-GB" sz="2000" dirty="0" smtClean="0">
                <a:latin typeface="Rockwell" panose="02060603020205020403" pitchFamily="18" charset="0"/>
                <a:cs typeface="Arial" panose="020B0604020202020204" pitchFamily="34" charset="0"/>
              </a:rPr>
              <a:t>foods, </a:t>
            </a:r>
            <a:r>
              <a:rPr lang="en-GB" sz="2000" dirty="0">
                <a:latin typeface="Rockwell" panose="02060603020205020403" pitchFamily="18" charset="0"/>
                <a:cs typeface="Arial" panose="020B0604020202020204" pitchFamily="34" charset="0"/>
              </a:rPr>
              <a:t>e.g. sugars in whole fruits and vegetables.</a:t>
            </a:r>
          </a:p>
          <a:p>
            <a:endParaRPr lang="en-GB" sz="2000" dirty="0">
              <a:latin typeface="Rockwell" panose="02060603020205020403" pitchFamily="18" charset="0"/>
              <a:cs typeface="Arial" panose="020B0604020202020204" pitchFamily="34" charset="0"/>
            </a:endParaRPr>
          </a:p>
          <a:p>
            <a:r>
              <a:rPr lang="en-GB" sz="2000" b="1" dirty="0">
                <a:latin typeface="Rockwell" panose="02060603020205020403" pitchFamily="18" charset="0"/>
                <a:cs typeface="Arial" panose="020B0604020202020204" pitchFamily="34" charset="0"/>
              </a:rPr>
              <a:t>Extrinsic sugars</a:t>
            </a:r>
          </a:p>
          <a:p>
            <a:r>
              <a:rPr lang="en-GB" sz="2000" dirty="0">
                <a:latin typeface="Rockwell" panose="02060603020205020403" pitchFamily="18" charset="0"/>
                <a:cs typeface="Arial" panose="020B0604020202020204" pitchFamily="34" charset="0"/>
              </a:rPr>
              <a:t>These are not bound to a cellular </a:t>
            </a:r>
            <a:r>
              <a:rPr lang="en-GB" sz="2000" dirty="0" smtClean="0">
                <a:latin typeface="Rockwell" panose="02060603020205020403" pitchFamily="18" charset="0"/>
                <a:cs typeface="Arial" panose="020B0604020202020204" pitchFamily="34" charset="0"/>
              </a:rPr>
              <a:t>structure, </a:t>
            </a:r>
            <a:r>
              <a:rPr lang="en-GB" sz="2000" dirty="0">
                <a:latin typeface="Rockwell" panose="02060603020205020403" pitchFamily="18" charset="0"/>
                <a:cs typeface="Arial" panose="020B0604020202020204" pitchFamily="34" charset="0"/>
              </a:rPr>
              <a:t>e.g. the lactose in dairy products. Other examples include honey, confectionary, fruit juices and table sugar, and are known as non-milk extrinsic sugars (NMES).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113" y="2934678"/>
            <a:ext cx="2746045" cy="1840592"/>
          </a:xfrm>
          <a:prstGeom prst="rect">
            <a:avLst/>
          </a:prstGeom>
        </p:spPr>
      </p:pic>
    </p:spTree>
    <p:extLst>
      <p:ext uri="{BB962C8B-B14F-4D97-AF65-F5344CB8AC3E}">
        <p14:creationId xmlns:p14="http://schemas.microsoft.com/office/powerpoint/2010/main" val="2896205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7132132"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Sources of carbohydrate</a:t>
            </a:r>
          </a:p>
        </p:txBody>
      </p:sp>
      <p:sp>
        <p:nvSpPr>
          <p:cNvPr id="6" name="TextBox 5"/>
          <p:cNvSpPr txBox="1"/>
          <p:nvPr/>
        </p:nvSpPr>
        <p:spPr>
          <a:xfrm>
            <a:off x="179513" y="1808260"/>
            <a:ext cx="6104306" cy="4308872"/>
          </a:xfrm>
          <a:prstGeom prst="rect">
            <a:avLst/>
          </a:prstGeom>
          <a:noFill/>
        </p:spPr>
        <p:txBody>
          <a:bodyPr wrap="square" rtlCol="0">
            <a:spAutoFit/>
          </a:bodyPr>
          <a:lstStyle/>
          <a:p>
            <a:r>
              <a:rPr lang="en-GB" sz="2000" b="1" dirty="0" smtClean="0">
                <a:latin typeface="Rockwell" panose="02060603020205020403" pitchFamily="18" charset="0"/>
                <a:cs typeface="Arial" panose="020B0604020202020204" pitchFamily="34" charset="0"/>
              </a:rPr>
              <a:t>Free sugars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rPr>
              <a:t>‘</a:t>
            </a:r>
            <a:r>
              <a:rPr lang="en-GB" sz="2000" b="1" dirty="0">
                <a:latin typeface="Rockwell" panose="02060603020205020403" pitchFamily="18" charset="0"/>
              </a:rPr>
              <a:t>Free sugars</a:t>
            </a:r>
            <a:r>
              <a:rPr lang="en-GB" sz="2000" dirty="0">
                <a:latin typeface="Rockwell" panose="02060603020205020403" pitchFamily="18" charset="0"/>
              </a:rPr>
              <a:t>’ comprises all </a:t>
            </a:r>
            <a:r>
              <a:rPr lang="en-GB" sz="2000" dirty="0" smtClean="0">
                <a:latin typeface="Rockwell" panose="02060603020205020403" pitchFamily="18" charset="0"/>
              </a:rPr>
              <a:t>monosaccharides </a:t>
            </a:r>
            <a:r>
              <a:rPr lang="en-GB" sz="2000" dirty="0">
                <a:latin typeface="Rockwell" panose="02060603020205020403" pitchFamily="18" charset="0"/>
              </a:rPr>
              <a:t>and </a:t>
            </a:r>
            <a:r>
              <a:rPr lang="en-GB" sz="2000" dirty="0" smtClean="0">
                <a:latin typeface="Rockwell" panose="02060603020205020403" pitchFamily="18" charset="0"/>
              </a:rPr>
              <a:t>disaccharides </a:t>
            </a:r>
            <a:r>
              <a:rPr lang="en-GB" sz="2000" dirty="0">
                <a:latin typeface="Rockwell" panose="02060603020205020403" pitchFamily="18" charset="0"/>
              </a:rPr>
              <a:t>added to foods by the manufacturer, cook or consumer, plus sugars naturally present in honey, syrups and unsweetened fruit juices. </a:t>
            </a:r>
            <a:endParaRPr lang="en-GB" sz="2000" dirty="0" smtClean="0">
              <a:latin typeface="Rockwell" panose="02060603020205020403" pitchFamily="18" charset="0"/>
            </a:endParaRPr>
          </a:p>
          <a:p>
            <a:endParaRPr lang="en-GB" sz="2000" dirty="0">
              <a:latin typeface="Rockwell" panose="02060603020205020403" pitchFamily="18" charset="0"/>
            </a:endParaRPr>
          </a:p>
          <a:p>
            <a:r>
              <a:rPr lang="en-GB" sz="2000" dirty="0" smtClean="0">
                <a:latin typeface="Rockwell" panose="02060603020205020403" pitchFamily="18" charset="0"/>
              </a:rPr>
              <a:t>Under </a:t>
            </a:r>
            <a:r>
              <a:rPr lang="en-GB" sz="2000" dirty="0">
                <a:latin typeface="Rockwell" panose="02060603020205020403" pitchFamily="18" charset="0"/>
              </a:rPr>
              <a:t>this definition lactose (the sugar in milk) when naturally present in milk and milk products and the sugars contained within the cellular structure of foods (particularly fruits and vegetables) are excluded. </a:t>
            </a:r>
            <a:endParaRPr lang="en-GB" sz="2000" dirty="0" smtClean="0">
              <a:latin typeface="Rockwell" panose="02060603020205020403" pitchFamily="18" charset="0"/>
            </a:endParaRPr>
          </a:p>
          <a:p>
            <a:endParaRPr lang="en-GB" sz="2000" dirty="0">
              <a:latin typeface="Rockwell" panose="02060603020205020403" pitchFamily="18" charset="0"/>
            </a:endParaRPr>
          </a:p>
          <a:p>
            <a:r>
              <a:rPr lang="en-GB" sz="1200" dirty="0" smtClean="0">
                <a:latin typeface="Rockwell" panose="02060603020205020403" pitchFamily="18" charset="0"/>
              </a:rPr>
              <a:t>Free sugars – from the SACN Carbohydrate and Health report, 2015</a:t>
            </a:r>
            <a:endParaRPr lang="en-GB" sz="1200" dirty="0">
              <a:latin typeface="Rockwell" panose="02060603020205020403" pitchFamily="18"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1" y="2491983"/>
            <a:ext cx="2411609" cy="2769713"/>
          </a:xfrm>
          <a:prstGeom prst="rect">
            <a:avLst/>
          </a:prstGeom>
        </p:spPr>
      </p:pic>
    </p:spTree>
    <p:extLst>
      <p:ext uri="{BB962C8B-B14F-4D97-AF65-F5344CB8AC3E}">
        <p14:creationId xmlns:p14="http://schemas.microsoft.com/office/powerpoint/2010/main" val="998615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115908"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Sources of carbohydrate</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6104306" cy="707886"/>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Which of these foods do you think contains the largest amount of carbohydrate per 100g?</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68437417"/>
              </p:ext>
            </p:extLst>
          </p:nvPr>
        </p:nvGraphicFramePr>
        <p:xfrm>
          <a:off x="251520" y="2780928"/>
          <a:ext cx="3048000" cy="3571240"/>
        </p:xfrm>
        <a:graphic>
          <a:graphicData uri="http://schemas.openxmlformats.org/drawingml/2006/table">
            <a:tbl>
              <a:tblPr firstRow="1" bandRow="1">
                <a:tableStyleId>{5C22544A-7EE6-4342-B048-85BDC9FD1C3A}</a:tableStyleId>
              </a:tblPr>
              <a:tblGrid>
                <a:gridCol w="3048000"/>
              </a:tblGrid>
              <a:tr h="640080">
                <a:tc>
                  <a:txBody>
                    <a:bodyPr/>
                    <a:lstStyle/>
                    <a:p>
                      <a:r>
                        <a:rPr lang="en-GB" sz="1800" dirty="0" smtClean="0">
                          <a:latin typeface="Rockwell" panose="02060603020205020403" pitchFamily="18" charset="0"/>
                        </a:rPr>
                        <a:t>Food (per 100g)</a:t>
                      </a:r>
                      <a:endParaRPr lang="en-GB" sz="1800" dirty="0">
                        <a:latin typeface="Rockwell" panose="02060603020205020403" pitchFamily="18" charset="0"/>
                      </a:endParaRPr>
                    </a:p>
                  </a:txBody>
                  <a:tcPr marL="68580" marR="68580"/>
                </a:tc>
              </a:tr>
              <a:tr h="640080">
                <a:tc>
                  <a:txBody>
                    <a:bodyPr/>
                    <a:lstStyle/>
                    <a:p>
                      <a:r>
                        <a:rPr lang="en-GB" sz="1800" dirty="0" smtClean="0">
                          <a:latin typeface="Rockwell" panose="02060603020205020403" pitchFamily="18" charset="0"/>
                        </a:rPr>
                        <a:t>Brown rice,</a:t>
                      </a:r>
                      <a:r>
                        <a:rPr lang="en-GB" sz="1800" baseline="0" dirty="0" smtClean="0">
                          <a:latin typeface="Rockwell" panose="02060603020205020403" pitchFamily="18" charset="0"/>
                        </a:rPr>
                        <a:t> boiled</a:t>
                      </a:r>
                      <a:endParaRPr lang="en-GB" sz="1800" dirty="0">
                        <a:latin typeface="Rockwell" panose="02060603020205020403" pitchFamily="18" charset="0"/>
                      </a:endParaRPr>
                    </a:p>
                  </a:txBody>
                  <a:tcPr marL="68580" marR="68580"/>
                </a:tc>
              </a:tr>
              <a:tr h="640080">
                <a:tc>
                  <a:txBody>
                    <a:bodyPr/>
                    <a:lstStyle/>
                    <a:p>
                      <a:r>
                        <a:rPr lang="en-GB" sz="1800" dirty="0" smtClean="0">
                          <a:latin typeface="Rockwell" panose="02060603020205020403" pitchFamily="18" charset="0"/>
                        </a:rPr>
                        <a:t>Baked potato</a:t>
                      </a:r>
                      <a:endParaRPr lang="en-GB" sz="1800" dirty="0">
                        <a:latin typeface="Rockwell" panose="02060603020205020403" pitchFamily="18" charset="0"/>
                      </a:endParaRPr>
                    </a:p>
                  </a:txBody>
                  <a:tcPr marL="68580" marR="68580"/>
                </a:tc>
              </a:tr>
              <a:tr h="370840">
                <a:tc>
                  <a:txBody>
                    <a:bodyPr/>
                    <a:lstStyle/>
                    <a:p>
                      <a:r>
                        <a:rPr lang="en-GB" sz="1800" dirty="0" smtClean="0">
                          <a:latin typeface="Rockwell" panose="02060603020205020403" pitchFamily="18" charset="0"/>
                        </a:rPr>
                        <a:t>Banana</a:t>
                      </a:r>
                      <a:endParaRPr lang="en-GB" sz="1800" dirty="0">
                        <a:latin typeface="Rockwell" panose="02060603020205020403" pitchFamily="18" charset="0"/>
                      </a:endParaRPr>
                    </a:p>
                  </a:txBody>
                  <a:tcPr marL="68580" marR="68580"/>
                </a:tc>
              </a:tr>
              <a:tr h="640080">
                <a:tc>
                  <a:txBody>
                    <a:bodyPr/>
                    <a:lstStyle/>
                    <a:p>
                      <a:r>
                        <a:rPr lang="en-GB" sz="1800" dirty="0" smtClean="0">
                          <a:latin typeface="Rockwell" panose="02060603020205020403" pitchFamily="18" charset="0"/>
                        </a:rPr>
                        <a:t>Wholemeal bread</a:t>
                      </a:r>
                      <a:endParaRPr lang="en-GB" sz="1800" dirty="0">
                        <a:latin typeface="Rockwell" panose="02060603020205020403" pitchFamily="18" charset="0"/>
                      </a:endParaRPr>
                    </a:p>
                  </a:txBody>
                  <a:tcPr marL="68580" marR="68580"/>
                </a:tc>
              </a:tr>
              <a:tr h="640080">
                <a:tc>
                  <a:txBody>
                    <a:bodyPr/>
                    <a:lstStyle/>
                    <a:p>
                      <a:r>
                        <a:rPr lang="en-GB" sz="1800" dirty="0" smtClean="0">
                          <a:latin typeface="Rockwell" panose="02060603020205020403" pitchFamily="18" charset="0"/>
                        </a:rPr>
                        <a:t>Red lentils, cooked</a:t>
                      </a:r>
                      <a:endParaRPr lang="en-GB" sz="1800" dirty="0">
                        <a:latin typeface="Rockwell" panose="02060603020205020403" pitchFamily="18" charset="0"/>
                      </a:endParaRPr>
                    </a:p>
                  </a:txBody>
                  <a:tcPr marL="68580" marR="6858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7279886"/>
              </p:ext>
            </p:extLst>
          </p:nvPr>
        </p:nvGraphicFramePr>
        <p:xfrm>
          <a:off x="3491880" y="2754537"/>
          <a:ext cx="2160240" cy="3554783"/>
        </p:xfrm>
        <a:graphic>
          <a:graphicData uri="http://schemas.openxmlformats.org/drawingml/2006/table">
            <a:tbl>
              <a:tblPr firstRow="1" bandRow="1">
                <a:tableStyleId>{5C22544A-7EE6-4342-B048-85BDC9FD1C3A}</a:tableStyleId>
              </a:tblPr>
              <a:tblGrid>
                <a:gridCol w="2160240"/>
              </a:tblGrid>
              <a:tr h="674463">
                <a:tc>
                  <a:txBody>
                    <a:bodyPr/>
                    <a:lstStyle/>
                    <a:p>
                      <a:r>
                        <a:rPr lang="en-GB" sz="1800" dirty="0" smtClean="0">
                          <a:latin typeface="Rockwell" panose="02060603020205020403" pitchFamily="18" charset="0"/>
                        </a:rPr>
                        <a:t>Carbohydrate (g)</a:t>
                      </a:r>
                      <a:endParaRPr lang="en-GB" sz="1800" dirty="0">
                        <a:latin typeface="Rockwell" panose="02060603020205020403" pitchFamily="18" charset="0"/>
                      </a:endParaRPr>
                    </a:p>
                  </a:txBody>
                  <a:tcPr marL="68580" marR="68580"/>
                </a:tc>
              </a:tr>
              <a:tr h="648072">
                <a:tc>
                  <a:txBody>
                    <a:bodyPr/>
                    <a:lstStyle/>
                    <a:p>
                      <a:r>
                        <a:rPr lang="en-GB" sz="1800" dirty="0" smtClean="0">
                          <a:latin typeface="Rockwell" panose="02060603020205020403" pitchFamily="18" charset="0"/>
                        </a:rPr>
                        <a:t>32.1</a:t>
                      </a:r>
                      <a:endParaRPr lang="en-GB" sz="1800" dirty="0">
                        <a:latin typeface="Rockwell" panose="02060603020205020403" pitchFamily="18" charset="0"/>
                      </a:endParaRPr>
                    </a:p>
                  </a:txBody>
                  <a:tcPr marL="68580" marR="68580"/>
                </a:tc>
              </a:tr>
              <a:tr h="648072">
                <a:tc>
                  <a:txBody>
                    <a:bodyPr/>
                    <a:lstStyle/>
                    <a:p>
                      <a:r>
                        <a:rPr lang="en-GB" sz="1800" dirty="0" smtClean="0">
                          <a:latin typeface="Rockwell" panose="02060603020205020403" pitchFamily="18" charset="0"/>
                        </a:rPr>
                        <a:t>18.0</a:t>
                      </a:r>
                      <a:endParaRPr lang="en-GB" sz="1800" dirty="0">
                        <a:latin typeface="Rockwell" panose="02060603020205020403" pitchFamily="18" charset="0"/>
                      </a:endParaRPr>
                    </a:p>
                  </a:txBody>
                  <a:tcPr marL="68580" marR="68580"/>
                </a:tc>
              </a:tr>
              <a:tr h="360040">
                <a:tc>
                  <a:txBody>
                    <a:bodyPr/>
                    <a:lstStyle/>
                    <a:p>
                      <a:r>
                        <a:rPr lang="en-GB" sz="1800" dirty="0" smtClean="0">
                          <a:latin typeface="Rockwell" panose="02060603020205020403" pitchFamily="18" charset="0"/>
                        </a:rPr>
                        <a:t>23.2</a:t>
                      </a:r>
                      <a:endParaRPr lang="en-GB" sz="1800" dirty="0">
                        <a:latin typeface="Rockwell" panose="02060603020205020403" pitchFamily="18" charset="0"/>
                      </a:endParaRPr>
                    </a:p>
                  </a:txBody>
                  <a:tcPr marL="68580" marR="68580"/>
                </a:tc>
              </a:tr>
              <a:tr h="642352">
                <a:tc>
                  <a:txBody>
                    <a:bodyPr/>
                    <a:lstStyle/>
                    <a:p>
                      <a:r>
                        <a:rPr lang="en-GB" sz="1800" dirty="0" smtClean="0">
                          <a:latin typeface="Rockwell" panose="02060603020205020403" pitchFamily="18" charset="0"/>
                        </a:rPr>
                        <a:t>42.0</a:t>
                      </a:r>
                      <a:endParaRPr lang="en-GB" sz="1800" dirty="0">
                        <a:latin typeface="Rockwell" panose="02060603020205020403" pitchFamily="18" charset="0"/>
                      </a:endParaRPr>
                    </a:p>
                  </a:txBody>
                  <a:tcPr marL="68580" marR="68580"/>
                </a:tc>
              </a:tr>
              <a:tr h="576064">
                <a:tc>
                  <a:txBody>
                    <a:bodyPr/>
                    <a:lstStyle/>
                    <a:p>
                      <a:r>
                        <a:rPr lang="en-GB" sz="1800" dirty="0" smtClean="0">
                          <a:latin typeface="Rockwell" panose="02060603020205020403" pitchFamily="18" charset="0"/>
                        </a:rPr>
                        <a:t>17.5</a:t>
                      </a:r>
                      <a:endParaRPr lang="en-GB" sz="1800" dirty="0">
                        <a:latin typeface="Rockwell" panose="02060603020205020403" pitchFamily="18" charset="0"/>
                      </a:endParaRPr>
                    </a:p>
                  </a:txBody>
                  <a:tcPr marL="68580" marR="68580"/>
                </a:tc>
              </a:tr>
            </a:tbl>
          </a:graphicData>
        </a:graphic>
      </p:graphicFrame>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212976"/>
            <a:ext cx="3159918"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7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1" y="1124744"/>
            <a:ext cx="6107647"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Functions of carbohydrate</a:t>
            </a:r>
          </a:p>
        </p:txBody>
      </p:sp>
      <p:sp>
        <p:nvSpPr>
          <p:cNvPr id="6" name="TextBox 5"/>
          <p:cNvSpPr txBox="1"/>
          <p:nvPr/>
        </p:nvSpPr>
        <p:spPr>
          <a:xfrm>
            <a:off x="179513" y="1808260"/>
            <a:ext cx="6104306" cy="3785652"/>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The body’s tissues require a constant supply of glucose, which is used as a fuel</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A constant supply is required as only a small amount can be stored in the body, in the form of glycogen.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A small amount can also be synthesised in the body from protein. This is not the best use of protein, as it should mainly be used for growth and repair of body tissues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0242" name="Picture 2" descr="S:\Shared\BNF Photographs\Food images\Food images\Food groups\Bread rice potatoes pasta\iStock_000002791697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276872"/>
            <a:ext cx="2947293" cy="196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61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907996"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Functions of carbohydrate</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6048671" cy="255454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Carbohydrate is the only dietary source of glucose, and provides the body with 4kcal/17kJ per gram.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*Dietary fibre provides a small amount of energy as it is digested in the large bowel by the resident bacteria into short chain fatty acids. This provides the body with 2kcal/8kJ per gram. </a:t>
            </a:r>
            <a:endParaRPr lang="en-GB" sz="2000" dirty="0">
              <a:solidFill>
                <a:srgbClr val="FF0000"/>
              </a:solidFill>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003" r="14757"/>
          <a:stretch/>
        </p:blipFill>
        <p:spPr bwMode="auto">
          <a:xfrm>
            <a:off x="6638385" y="2060848"/>
            <a:ext cx="2434439" cy="248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76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7348156"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Recommendations on carbohydrate</a:t>
            </a:r>
          </a:p>
        </p:txBody>
      </p:sp>
      <p:sp>
        <p:nvSpPr>
          <p:cNvPr id="6" name="TextBox 5"/>
          <p:cNvSpPr txBox="1"/>
          <p:nvPr/>
        </p:nvSpPr>
        <p:spPr>
          <a:xfrm>
            <a:off x="179513" y="1808260"/>
            <a:ext cx="5976663"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It is recommended that meals are based on starchy foods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Carbohydrates should provide around 50% of dietary energy (starch and sugars combined</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rPr>
              <a:t>T</a:t>
            </a:r>
            <a:r>
              <a:rPr lang="en-GB" sz="2000" dirty="0" smtClean="0">
                <a:latin typeface="Rockwell" panose="02060603020205020403" pitchFamily="18" charset="0"/>
              </a:rPr>
              <a:t>he </a:t>
            </a:r>
            <a:r>
              <a:rPr lang="en-GB" sz="2000" dirty="0">
                <a:latin typeface="Rockwell" panose="02060603020205020403" pitchFamily="18" charset="0"/>
              </a:rPr>
              <a:t>average intake, across the UK population, of free sugars should not exceed 5% of total dietary energy intake. </a:t>
            </a:r>
            <a:endParaRPr lang="en-GB" sz="2000" dirty="0" smtClean="0">
              <a:latin typeface="Rockwell" panose="02060603020205020403" pitchFamily="18" charset="0"/>
            </a:endParaRPr>
          </a:p>
          <a:p>
            <a:endParaRPr lang="en-GB" sz="2000" b="1" dirty="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2290" name="Picture 2" descr="S:\Shared\BNF Photographs\Food images\Food images\Food groups\Bread rice potatoes pasta\Oa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702" y="2761356"/>
            <a:ext cx="2817456" cy="187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61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Protein</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5976663" cy="4093428"/>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Proteins are large molecules, made up of a series of amino acids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Amino acids are the building blocks of proteins.</a:t>
            </a:r>
          </a:p>
          <a:p>
            <a:r>
              <a:rPr lang="en-GB" sz="2000" dirty="0">
                <a:latin typeface="Rockwell" panose="02060603020205020403" pitchFamily="18" charset="0"/>
                <a:cs typeface="Arial" panose="020B0604020202020204" pitchFamily="34" charset="0"/>
              </a:rPr>
              <a:t>There are about 20 different amino acids commonly found in plant and animal proteins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For adults, 8 of these have to be provided by foods in the diet, and are therefore defined as ‘essential’ or ‘indispensable’ amino acids.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These are leucine, isoleucine, valine, threonine,    methionine, phenylalanine, tryptophan, lysine.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819" y="1975769"/>
            <a:ext cx="2667000" cy="3987800"/>
          </a:xfrm>
          <a:prstGeom prst="rect">
            <a:avLst/>
          </a:prstGeom>
        </p:spPr>
      </p:pic>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22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Amino acids</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6104306" cy="440120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Children are unable to synthesise sufficient quantities of the amino acids </a:t>
            </a:r>
            <a:r>
              <a:rPr lang="en-GB" sz="2000" dirty="0" smtClean="0">
                <a:latin typeface="Rockwell" panose="02060603020205020403" pitchFamily="18" charset="0"/>
                <a:cs typeface="Arial" panose="020B0604020202020204" pitchFamily="34" charset="0"/>
              </a:rPr>
              <a:t>arginine, </a:t>
            </a:r>
            <a:r>
              <a:rPr lang="en-GB" sz="2000" dirty="0">
                <a:latin typeface="Rockwell" panose="02060603020205020403" pitchFamily="18" charset="0"/>
                <a:cs typeface="Arial" panose="020B0604020202020204" pitchFamily="34" charset="0"/>
              </a:rPr>
              <a:t>histidine, cysteine, glycine, tyrosine, glutamine and proline, so these are also considered to be essential, and referred to as ‘conditionally essential</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 remaining amino acids do not need to be provided by the diet</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 body can make some amino acids itself – these are known as ‘non-essential’ or ‘dispensable’ amino acids. </a:t>
            </a:r>
          </a:p>
          <a:p>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3314" name="Picture 2" descr="S:\Shared\BNF Photographs\Food images\Food images\Food groups\Meat fish eggs beans\meat.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79" t="22996" r="18362" b="20180"/>
          <a:stretch/>
        </p:blipFill>
        <p:spPr bwMode="auto">
          <a:xfrm>
            <a:off x="6028853" y="2636912"/>
            <a:ext cx="3070235" cy="180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26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Amino acids</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5616623" cy="3170099"/>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The amount of essential amino acids that are present determines the biological value of the protein.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Proteins derived from an animal source provide good amounts of the essential amino acids, and therefore have a higher biological value than proteins derived from a plant source. </a:t>
            </a:r>
          </a:p>
          <a:p>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4339" name="Picture 3" descr="S:\Shared\BNF Photographs\iStock Photo Images\Foods and drinks\Meat, fish, eggs, tofu\Prote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540" y="2336106"/>
            <a:ext cx="3057618" cy="20289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436" y="4978359"/>
            <a:ext cx="4572000" cy="923330"/>
          </a:xfrm>
          <a:prstGeom prst="rect">
            <a:avLst/>
          </a:prstGeom>
        </p:spPr>
        <p:txBody>
          <a:bodyPr>
            <a:spAutoFit/>
          </a:bodyPr>
          <a:lstStyle/>
          <a:p>
            <a:r>
              <a:rPr lang="en-GB" b="1" dirty="0">
                <a:latin typeface="Rockwell" panose="02060603020205020403" pitchFamily="18" charset="0"/>
                <a:cs typeface="Arial" panose="020B0604020202020204" pitchFamily="34" charset="0"/>
              </a:rPr>
              <a:t>Why do you think this is the case?</a:t>
            </a:r>
            <a:endParaRPr lang="en-GB" dirty="0">
              <a:latin typeface="Rockwell" panose="02060603020205020403" pitchFamily="18" charset="0"/>
              <a:cs typeface="Arial" panose="020B0604020202020204" pitchFamily="34" charset="0"/>
            </a:endParaRPr>
          </a:p>
          <a:p>
            <a:r>
              <a:rPr lang="en-GB" dirty="0">
                <a:latin typeface="Rockwell" panose="02060603020205020403" pitchFamily="18" charset="0"/>
                <a:cs typeface="Arial" panose="020B0604020202020204" pitchFamily="34" charset="0"/>
              </a:rPr>
              <a:t>The pattern of amino acids in animal cells is similar to the pattern in human cells. </a:t>
            </a:r>
          </a:p>
        </p:txBody>
      </p:sp>
    </p:spTree>
    <p:extLst>
      <p:ext uri="{BB962C8B-B14F-4D97-AF65-F5344CB8AC3E}">
        <p14:creationId xmlns:p14="http://schemas.microsoft.com/office/powerpoint/2010/main" val="23042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3891772"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Sources of protein</a:t>
            </a:r>
          </a:p>
        </p:txBody>
      </p:sp>
      <p:sp>
        <p:nvSpPr>
          <p:cNvPr id="6" name="TextBox 5"/>
          <p:cNvSpPr txBox="1"/>
          <p:nvPr/>
        </p:nvSpPr>
        <p:spPr>
          <a:xfrm>
            <a:off x="179513" y="1808260"/>
            <a:ext cx="2160239" cy="255454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Animal sources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meat;</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poultry;</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fish; </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eggs; </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milk; </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dairy foods.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sp>
        <p:nvSpPr>
          <p:cNvPr id="9" name="TextBox 8"/>
          <p:cNvSpPr txBox="1"/>
          <p:nvPr/>
        </p:nvSpPr>
        <p:spPr>
          <a:xfrm>
            <a:off x="2771799" y="1805380"/>
            <a:ext cx="2160239" cy="255454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Plant sources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soya;</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nuts;</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seeds;</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pulses, e.g. beans, lentils;</a:t>
            </a:r>
          </a:p>
          <a:p>
            <a:pPr marL="342900" indent="-342900">
              <a:buFont typeface="Arial" panose="020B0604020202020204" pitchFamily="34" charset="0"/>
              <a:buChar char="•"/>
            </a:pPr>
            <a:r>
              <a:rPr lang="en-GB" sz="2000" dirty="0" err="1">
                <a:latin typeface="Rockwell" panose="02060603020205020403" pitchFamily="18" charset="0"/>
                <a:cs typeface="Arial" panose="020B0604020202020204" pitchFamily="34" charset="0"/>
              </a:rPr>
              <a:t>mycoprotein</a:t>
            </a:r>
            <a:r>
              <a:rPr lang="en-GB" sz="2000" dirty="0">
                <a:latin typeface="Rockwell" panose="02060603020205020403" pitchFamily="18" charset="0"/>
                <a:cs typeface="Arial" panose="020B0604020202020204" pitchFamily="34" charset="0"/>
              </a:rPr>
              <a:t>.</a:t>
            </a:r>
          </a:p>
        </p:txBody>
      </p:sp>
      <p:sp>
        <p:nvSpPr>
          <p:cNvPr id="10" name="TextBox 9"/>
          <p:cNvSpPr txBox="1"/>
          <p:nvPr/>
        </p:nvSpPr>
        <p:spPr>
          <a:xfrm>
            <a:off x="195111" y="4956856"/>
            <a:ext cx="5930870" cy="1015663"/>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The main source of protein in the diet of adults in Northern Ireland is meat and meat products.</a:t>
            </a:r>
          </a:p>
          <a:p>
            <a:endParaRPr lang="en-GB" sz="2000" dirty="0">
              <a:latin typeface="Rockwell" panose="02060603020205020403" pitchFamily="18" charset="0"/>
              <a:cs typeface="Arial" panose="020B0604020202020204" pitchFamily="34" charset="0"/>
            </a:endParaRPr>
          </a:p>
        </p:txBody>
      </p:sp>
      <p:pic>
        <p:nvPicPr>
          <p:cNvPr id="15362" name="Picture 2" descr="S:\Shared\BNF Photographs\iStock Photo Images\Foods and drinks\Meat, fish, eggs, tofu\Gridd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272" y="2699541"/>
            <a:ext cx="3349886" cy="222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12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4467836"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Learning objectives</a:t>
            </a:r>
          </a:p>
        </p:txBody>
      </p:sp>
      <p:sp>
        <p:nvSpPr>
          <p:cNvPr id="6" name="TextBox 5"/>
          <p:cNvSpPr txBox="1"/>
          <p:nvPr/>
        </p:nvSpPr>
        <p:spPr>
          <a:xfrm>
            <a:off x="179513" y="1808260"/>
            <a:ext cx="5040559" cy="1938992"/>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Identify valuable sources of carbohydrate, protein and fat, and explain the functions of each nutrient.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Explain the effects on health of deficiency and excess of each nutrient.</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653951"/>
            <a:ext cx="3369730" cy="2247610"/>
          </a:xfrm>
          <a:prstGeom prst="rect">
            <a:avLst/>
          </a:prstGeom>
        </p:spPr>
      </p:pic>
    </p:spTree>
    <p:extLst>
      <p:ext uri="{BB962C8B-B14F-4D97-AF65-F5344CB8AC3E}">
        <p14:creationId xmlns:p14="http://schemas.microsoft.com/office/powerpoint/2010/main" val="1636784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367574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Protein sources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819" y="1975769"/>
            <a:ext cx="2667000" cy="3987800"/>
          </a:xfrm>
          <a:prstGeom prst="rect">
            <a:avLst/>
          </a:prstGeom>
        </p:spPr>
      </p:pic>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495938932"/>
              </p:ext>
            </p:extLst>
          </p:nvPr>
        </p:nvGraphicFramePr>
        <p:xfrm>
          <a:off x="251520" y="1647964"/>
          <a:ext cx="5688632" cy="4733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9212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25992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Protein complementation</a:t>
            </a:r>
          </a:p>
        </p:txBody>
      </p:sp>
      <p:sp>
        <p:nvSpPr>
          <p:cNvPr id="6" name="TextBox 5"/>
          <p:cNvSpPr txBox="1"/>
          <p:nvPr/>
        </p:nvSpPr>
        <p:spPr>
          <a:xfrm>
            <a:off x="179513" y="1808260"/>
            <a:ext cx="6104306"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Different proteins can complement one another in their amino acid pattern.</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When two foods providing vegetable protein are eaten at a meal, such as a cereal (e.g. bread) and pulses (e.g. baked beans), the amino acids of one protein may compensate for the limitations of the other, resulting in a combination of higher biological value. </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This is known as protein complementation. </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039" y="2780928"/>
            <a:ext cx="281952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212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835988"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Protein complementation</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6104306" cy="3785652"/>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If vegetarians and vegans eat a variety of vegetable proteins in combination, there is no reason why the quality of protein cannot be as good as in a diet consuming animal proteins.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Can you think some of some examples of protein complementation?</a:t>
            </a:r>
          </a:p>
          <a:p>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rice and peas;</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beans on toast;</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hummus and pitta bread;</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bean chilli served with rice.</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7410" name="Picture 2" descr="S:\Shared\BNF Photographs\iStock Photo Images\Foods and drinks\lunch\Vegetable sti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7" y="2420888"/>
            <a:ext cx="2997373" cy="198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12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4683860"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Protein function</a:t>
            </a:r>
          </a:p>
        </p:txBody>
      </p:sp>
      <p:sp>
        <p:nvSpPr>
          <p:cNvPr id="6" name="TextBox 5"/>
          <p:cNvSpPr txBox="1"/>
          <p:nvPr/>
        </p:nvSpPr>
        <p:spPr>
          <a:xfrm>
            <a:off x="179513" y="1808260"/>
            <a:ext cx="5112567"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Protein is required for growth and repair of the body and to maintain good health</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Protein forms structural and functional elements of body cells, and is needed for growth in muscle mass and the maintenance of muscle mass and normal bones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Protein is involved in various metabolic reactions, including signalling functions</a:t>
            </a:r>
            <a:r>
              <a:rPr lang="en-GB" sz="2000" dirty="0" smtClean="0">
                <a:latin typeface="Rockwell" panose="02060603020205020403" pitchFamily="18" charset="0"/>
                <a:cs typeface="Arial" panose="020B0604020202020204" pitchFamily="34" charset="0"/>
              </a:rPr>
              <a:t>.</a:t>
            </a:r>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9" name="Picture 8" descr="C:\Users\kralph\AppData\Local\Microsoft\Windows\Temporary Internet Files\Content.Outlook\TU18CBHH\Spaghetti bolognese.jpg"/>
          <p:cNvPicPr/>
          <p:nvPr/>
        </p:nvPicPr>
        <p:blipFill rotWithShape="1">
          <a:blip r:embed="rId4" cstate="print">
            <a:extLst>
              <a:ext uri="{28A0092B-C50C-407E-A947-70E740481C1C}">
                <a14:useLocalDpi xmlns:a14="http://schemas.microsoft.com/office/drawing/2010/main" val="0"/>
              </a:ext>
            </a:extLst>
          </a:blip>
          <a:srcRect t="28833" b="12876"/>
          <a:stretch/>
        </p:blipFill>
        <p:spPr bwMode="auto">
          <a:xfrm>
            <a:off x="5652120" y="1988840"/>
            <a:ext cx="3215501" cy="3168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9212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345972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Protein function</a:t>
            </a:r>
          </a:p>
        </p:txBody>
      </p:sp>
      <p:sp>
        <p:nvSpPr>
          <p:cNvPr id="6" name="TextBox 5"/>
          <p:cNvSpPr txBox="1"/>
          <p:nvPr/>
        </p:nvSpPr>
        <p:spPr>
          <a:xfrm>
            <a:off x="179513" y="1808260"/>
            <a:ext cx="5616623"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Protein also provides energy – 1 gram provides 4kcal/17kJ</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Protein is the second most abundant compound in the body, following water. A large proportion of protein is in muscle (43% on average). Protein is also present in skin (15%) and blood (16</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 amount of protein we need changes during a lifetime.</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9" name="Picture 8" descr="http://www.beefandlambni.com/wp-content/uploads/2014/08/Steak_burger_with_onion_marmalade_539X336.jpg"/>
          <p:cNvPicPr/>
          <p:nvPr/>
        </p:nvPicPr>
        <p:blipFill rotWithShape="1">
          <a:blip r:embed="rId4">
            <a:extLst>
              <a:ext uri="{28A0092B-C50C-407E-A947-70E740481C1C}">
                <a14:useLocalDpi xmlns:a14="http://schemas.microsoft.com/office/drawing/2010/main" val="0"/>
              </a:ext>
            </a:extLst>
          </a:blip>
          <a:srcRect r="2227" b="7440"/>
          <a:stretch/>
        </p:blipFill>
        <p:spPr bwMode="auto">
          <a:xfrm>
            <a:off x="5796137" y="2348880"/>
            <a:ext cx="3228286" cy="19442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9212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907996"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Recommendations on protein</a:t>
            </a:r>
          </a:p>
        </p:txBody>
      </p:sp>
      <p:sp>
        <p:nvSpPr>
          <p:cNvPr id="6" name="TextBox 5"/>
          <p:cNvSpPr txBox="1"/>
          <p:nvPr/>
        </p:nvSpPr>
        <p:spPr>
          <a:xfrm>
            <a:off x="179513" y="1808260"/>
            <a:ext cx="6048671" cy="4708981"/>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It is recommended that adults and children eat a moderate amount of protein food each day.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If protein comes mainly from plant sources, it is important to make sure that different types are eaten</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 Reference Nutrient Intake (RNI) is set at 0.75g of protein per kilogram bodyweight per day </a:t>
            </a:r>
            <a:r>
              <a:rPr lang="en-GB" sz="2000" dirty="0" smtClean="0">
                <a:latin typeface="Rockwell" panose="02060603020205020403" pitchFamily="18" charset="0"/>
                <a:cs typeface="Arial" panose="020B0604020202020204" pitchFamily="34" charset="0"/>
              </a:rPr>
              <a:t>for adults</a:t>
            </a:r>
            <a:r>
              <a:rPr lang="en-GB" sz="2000" dirty="0">
                <a:latin typeface="Rockwell" panose="02060603020205020403" pitchFamily="18" charset="0"/>
                <a:cs typeface="Arial" panose="020B0604020202020204" pitchFamily="34" charset="0"/>
              </a:rPr>
              <a:t>. This equates to around </a:t>
            </a:r>
            <a:r>
              <a:rPr lang="en-GB" sz="2000" dirty="0" smtClean="0">
                <a:latin typeface="Rockwell" panose="02060603020205020403" pitchFamily="18" charset="0"/>
                <a:cs typeface="Arial" panose="020B0604020202020204" pitchFamily="34" charset="0"/>
              </a:rPr>
              <a:t>56g </a:t>
            </a:r>
            <a:r>
              <a:rPr lang="en-GB" sz="2000" dirty="0">
                <a:latin typeface="Rockwell" panose="02060603020205020403" pitchFamily="18" charset="0"/>
                <a:cs typeface="Arial" panose="020B0604020202020204" pitchFamily="34" charset="0"/>
              </a:rPr>
              <a:t>per day of protein for the average man and 45g per day of protein for the average women</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For people not on a weight-reducing diet, around 15% of dietary energy should come from protein. </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9" name="Picture 8" descr="Lazy Lasagne"/>
          <p:cNvPicPr/>
          <p:nvPr/>
        </p:nvPicPr>
        <p:blipFill rotWithShape="1">
          <a:blip r:embed="rId4">
            <a:extLst>
              <a:ext uri="{28A0092B-C50C-407E-A947-70E740481C1C}">
                <a14:useLocalDpi xmlns:a14="http://schemas.microsoft.com/office/drawing/2010/main" val="0"/>
              </a:ext>
            </a:extLst>
          </a:blip>
          <a:srcRect l="1666"/>
          <a:stretch/>
        </p:blipFill>
        <p:spPr bwMode="auto">
          <a:xfrm>
            <a:off x="6385481" y="2312183"/>
            <a:ext cx="2584321" cy="27363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7626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Fat</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6048671" cy="440120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Fat is made up of different types of fatty acids attached to a glycerol molecule backbone. This is called a </a:t>
            </a:r>
            <a:r>
              <a:rPr lang="en-GB" sz="2000" dirty="0" smtClean="0">
                <a:latin typeface="Rockwell" panose="02060603020205020403" pitchFamily="18" charset="0"/>
                <a:cs typeface="Arial" panose="020B0604020202020204" pitchFamily="34" charset="0"/>
              </a:rPr>
              <a:t>triglyceride</a:t>
            </a:r>
            <a:r>
              <a:rPr lang="en-GB" sz="2000" dirty="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Depending on their chemical structure, fatty acids are often classified as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saturated fatty acids (also known as ‘saturated fat’ or ‘saturates’);</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monounsaturated fatty acids;</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polyunsaturated fatty acids (omega-3, omega-6 and omega-9);</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trans fatty acids.</a:t>
            </a:r>
          </a:p>
          <a:p>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9458" name="Picture 2" descr="S:\Shared\BNF Photographs\iStock Photo Images\Foods and drinks\Fat and sugar\Oi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10" r="19599"/>
          <a:stretch/>
        </p:blipFill>
        <p:spPr bwMode="auto">
          <a:xfrm>
            <a:off x="7164288" y="1808260"/>
            <a:ext cx="1438987" cy="386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26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Fat</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6104306" cy="4708981"/>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The structure of the fatty acids determines</a:t>
            </a:r>
            <a:r>
              <a:rPr lang="en-GB" sz="2000" dirty="0" smtClean="0">
                <a:latin typeface="Rockwell" panose="02060603020205020403" pitchFamily="18" charset="0"/>
                <a:cs typeface="Arial" panose="020B0604020202020204" pitchFamily="34" charset="0"/>
              </a:rPr>
              <a:t>:</a:t>
            </a:r>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their effect on our health;</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their characteristics, e.g. melting point and digestibility</a:t>
            </a:r>
            <a:r>
              <a:rPr lang="en-GB" sz="2000" dirty="0" smtClean="0">
                <a:latin typeface="Rockwell" panose="02060603020205020403" pitchFamily="18" charset="0"/>
                <a:cs typeface="Arial" panose="020B0604020202020204" pitchFamily="34" charset="0"/>
              </a:rPr>
              <a:t>.</a:t>
            </a:r>
          </a:p>
          <a:p>
            <a:pPr marL="342900" indent="-342900">
              <a:buFont typeface="Arial" panose="020B0604020202020204" pitchFamily="34" charset="0"/>
              <a:buChar char="•"/>
            </a:pPr>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Fat is found in most food groups and fat-containing foods usually provide a range of different fatty acids. </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Despite this, foods are often categorised by the dominant type of fatty acid, so even foods with a high saturated fat content also provide some </a:t>
            </a:r>
            <a:r>
              <a:rPr lang="en-GB" sz="2000" dirty="0" err="1">
                <a:latin typeface="Rockwell" panose="02060603020205020403" pitchFamily="18" charset="0"/>
                <a:cs typeface="Arial" panose="020B0604020202020204" pitchFamily="34" charset="0"/>
              </a:rPr>
              <a:t>monounsaturates</a:t>
            </a:r>
            <a:r>
              <a:rPr lang="en-GB" sz="2000" dirty="0">
                <a:latin typeface="Rockwell" panose="02060603020205020403" pitchFamily="18" charset="0"/>
                <a:cs typeface="Arial" panose="020B0604020202020204" pitchFamily="34" charset="0"/>
              </a:rPr>
              <a:t> and </a:t>
            </a:r>
            <a:r>
              <a:rPr lang="en-GB" sz="2000" dirty="0" err="1">
                <a:latin typeface="Rockwell" panose="02060603020205020403" pitchFamily="18" charset="0"/>
                <a:cs typeface="Arial" panose="020B0604020202020204" pitchFamily="34" charset="0"/>
              </a:rPr>
              <a:t>polyunsaturates</a:t>
            </a:r>
            <a:r>
              <a:rPr lang="en-GB" sz="2000" dirty="0">
                <a:latin typeface="Rockwell" panose="02060603020205020403" pitchFamily="18" charset="0"/>
                <a:cs typeface="Arial" panose="020B0604020202020204" pitchFamily="34" charset="0"/>
              </a:rPr>
              <a:t>. </a:t>
            </a:r>
          </a:p>
          <a:p>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169" r="16876"/>
          <a:stretch/>
        </p:blipFill>
        <p:spPr bwMode="auto">
          <a:xfrm>
            <a:off x="7090673" y="2043669"/>
            <a:ext cx="1542473" cy="39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626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Fat</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5976663" cy="4093428"/>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For example, butter is often described as a ‘saturated fat’ because  it </a:t>
            </a:r>
            <a:r>
              <a:rPr lang="en-GB" sz="2000" dirty="0" smtClean="0">
                <a:latin typeface="Rockwell" panose="02060603020205020403" pitchFamily="18" charset="0"/>
                <a:cs typeface="Arial" panose="020B0604020202020204" pitchFamily="34" charset="0"/>
              </a:rPr>
              <a:t>has </a:t>
            </a:r>
            <a:r>
              <a:rPr lang="en-GB" sz="2000" dirty="0">
                <a:latin typeface="Rockwell" panose="02060603020205020403" pitchFamily="18" charset="0"/>
                <a:cs typeface="Arial" panose="020B0604020202020204" pitchFamily="34" charset="0"/>
              </a:rPr>
              <a:t>more saturated fatty acids than unsaturated fatty acids.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Most vegetable oils are described as ‘unsaturated fats’ as they have more mono- and polyunsaturated fatty acids than saturated.</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Most saturated fats are solid at room temperature and tend to come from animal sources. </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Most unsaturated fats are liquid at room temperature and are usually vegetable fats.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10" name="Picture 3" descr="S:\Shared\BNF Photographs\iStock Photo Images\Foods and drinks\Fat and sugar\butt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109" y="2636912"/>
            <a:ext cx="306189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26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95566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Saturated fat</a:t>
            </a:r>
          </a:p>
        </p:txBody>
      </p:sp>
      <p:sp>
        <p:nvSpPr>
          <p:cNvPr id="6" name="TextBox 5"/>
          <p:cNvSpPr txBox="1"/>
          <p:nvPr/>
        </p:nvSpPr>
        <p:spPr>
          <a:xfrm>
            <a:off x="176172" y="1673606"/>
            <a:ext cx="6104306" cy="5016758"/>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Eating too many foods high in fat, especially saturated fat, can have adverse effects on </a:t>
            </a:r>
            <a:r>
              <a:rPr lang="en-GB" sz="2000" dirty="0" smtClean="0">
                <a:latin typeface="Rockwell" panose="02060603020205020403" pitchFamily="18" charset="0"/>
                <a:cs typeface="Arial" panose="020B0604020202020204" pitchFamily="34" charset="0"/>
              </a:rPr>
              <a:t>health.</a:t>
            </a:r>
          </a:p>
          <a:p>
            <a:endParaRPr lang="en-GB" sz="2000" dirty="0">
              <a:latin typeface="Rockwell" panose="02060603020205020403" pitchFamily="18" charset="0"/>
              <a:cs typeface="Arial" panose="020B0604020202020204" pitchFamily="34" charset="0"/>
            </a:endParaRPr>
          </a:p>
          <a:p>
            <a:r>
              <a:rPr lang="en-GB" sz="2000" dirty="0" smtClean="0">
                <a:latin typeface="Rockwell" panose="02060603020205020403" pitchFamily="18" charset="0"/>
                <a:cs typeface="Arial" panose="020B0604020202020204" pitchFamily="34" charset="0"/>
              </a:rPr>
              <a:t>This </a:t>
            </a:r>
            <a:r>
              <a:rPr lang="en-GB" sz="2000" dirty="0">
                <a:latin typeface="Rockwell" panose="02060603020205020403" pitchFamily="18" charset="0"/>
                <a:cs typeface="Arial" panose="020B0604020202020204" pitchFamily="34" charset="0"/>
              </a:rPr>
              <a:t>is associated with raised blood cholesterol level, which is one of the risk factors for coronary heart disease.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Diets high in saturated fatty acids are associated with the development of insulin resistance and abnormal blood fat levels, which are associated with increased risk of type 2 diabetes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Foods high in saturated fat include: </a:t>
            </a:r>
          </a:p>
          <a:p>
            <a:r>
              <a:rPr lang="en-GB" sz="2000" dirty="0">
                <a:latin typeface="Rockwell" panose="02060603020205020403" pitchFamily="18" charset="0"/>
                <a:cs typeface="Arial" panose="020B0604020202020204" pitchFamily="34" charset="0"/>
              </a:rPr>
              <a:t>Butter, hard cheese, biscuits, cakes, pastries, chocolate, fatty cuts of meat, meat products e.g. sausages and salami, and skin of poultry. </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1510" name="Picture 6" descr="S:\Shared\BNF Photographs\iStock Photo Images\Foods and drinks\Fat and sugar\Chocolate eclai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09" t="5420" r="22934" b="10196"/>
          <a:stretch/>
        </p:blipFill>
        <p:spPr bwMode="auto">
          <a:xfrm>
            <a:off x="7514598" y="1916832"/>
            <a:ext cx="1377358" cy="315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6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439582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Macronutrients</a:t>
            </a:r>
          </a:p>
        </p:txBody>
      </p:sp>
      <p:sp>
        <p:nvSpPr>
          <p:cNvPr id="6" name="TextBox 5"/>
          <p:cNvSpPr txBox="1"/>
          <p:nvPr/>
        </p:nvSpPr>
        <p:spPr>
          <a:xfrm>
            <a:off x="179513" y="1808260"/>
            <a:ext cx="5976663" cy="3170099"/>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Food provides the body with a range of nutrients, some of which provide energy, while others are essential for growth and maintenance of the body.</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Carbohydrate, protein and fat are known as macronutrients, and provide the body with energy.</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Macronutrients are measured in grams (g).</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9" name="Picture 8" descr="S:\Shared\BNF Photographs\iStock Photo Images\Foods and drinks\Meat, fish, eggs, tofu\stea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564904"/>
            <a:ext cx="315456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34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1" y="1124744"/>
            <a:ext cx="6107647"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Mono- and polyunsaturated fat</a:t>
            </a:r>
          </a:p>
        </p:txBody>
      </p:sp>
      <p:sp>
        <p:nvSpPr>
          <p:cNvPr id="6" name="TextBox 5"/>
          <p:cNvSpPr txBox="1"/>
          <p:nvPr/>
        </p:nvSpPr>
        <p:spPr>
          <a:xfrm>
            <a:off x="179513" y="1808260"/>
            <a:ext cx="6104305" cy="1938992"/>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Mono - and polyunsaturated fats are associated with reduced blood cholesterol levels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A role in heart health has been established for dietary sources of the omega-3 fatty acids present in oily fish.</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2531" name="Picture 3" descr="S:\Shared\BNF Photographs\iStock Photo Images\Foods and drinks\Meat, fish, eggs, tofu\salm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025" y="1972309"/>
            <a:ext cx="2662414" cy="354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60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403578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Sources of total fat</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47151713"/>
              </p:ext>
            </p:extLst>
          </p:nvPr>
        </p:nvGraphicFramePr>
        <p:xfrm>
          <a:off x="323528" y="1661092"/>
          <a:ext cx="6423616" cy="4740645"/>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9" descr="C:\Users\kralph\AppData\Local\Microsoft\Windows\Temporary Internet Files\Content.Outlook\TU18CBHH\crunchy meaty skewers.jpg"/>
          <p:cNvPicPr/>
          <p:nvPr/>
        </p:nvPicPr>
        <p:blipFill rotWithShape="1">
          <a:blip r:embed="rId6" cstate="print">
            <a:extLst>
              <a:ext uri="{28A0092B-C50C-407E-A947-70E740481C1C}">
                <a14:useLocalDpi xmlns:a14="http://schemas.microsoft.com/office/drawing/2010/main" val="0"/>
              </a:ext>
            </a:extLst>
          </a:blip>
          <a:srcRect t="24271" b="16990"/>
          <a:stretch/>
        </p:blipFill>
        <p:spPr bwMode="auto">
          <a:xfrm>
            <a:off x="6660232" y="2419431"/>
            <a:ext cx="2348488" cy="216024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804248" y="5229200"/>
            <a:ext cx="2301910" cy="1046440"/>
          </a:xfrm>
          <a:prstGeom prst="rect">
            <a:avLst/>
          </a:prstGeom>
          <a:noFill/>
        </p:spPr>
        <p:txBody>
          <a:bodyPr wrap="square" rtlCol="0">
            <a:spAutoFit/>
          </a:bodyPr>
          <a:lstStyle/>
          <a:p>
            <a:r>
              <a:rPr lang="en-GB" sz="1400" dirty="0" smtClean="0">
                <a:latin typeface="Rockwell" panose="02060603020205020403" pitchFamily="18" charset="0"/>
              </a:rPr>
              <a:t>Data from NDNS RP Years 1-4 for Northern Ireland (2008/09-2011/12)</a:t>
            </a:r>
          </a:p>
          <a:p>
            <a:r>
              <a:rPr lang="en-GB" sz="1000" dirty="0">
                <a:latin typeface="Rockwell" panose="02060603020205020403" pitchFamily="18" charset="0"/>
                <a:hlinkClick r:id="rId7"/>
              </a:rPr>
              <a:t>http://</a:t>
            </a:r>
            <a:r>
              <a:rPr lang="en-GB" sz="1000" dirty="0" smtClean="0">
                <a:latin typeface="Rockwell" panose="02060603020205020403" pitchFamily="18" charset="0"/>
                <a:hlinkClick r:id="rId7"/>
              </a:rPr>
              <a:t>www.food.gov.uk/northern-ireland/researchni/ndns-ni</a:t>
            </a:r>
            <a:r>
              <a:rPr lang="en-GB" sz="1000" dirty="0" smtClean="0">
                <a:latin typeface="Rockwell" panose="02060603020205020403" pitchFamily="18" charset="0"/>
              </a:rPr>
              <a:t>   </a:t>
            </a:r>
            <a:endParaRPr lang="en-GB" sz="1000" dirty="0">
              <a:latin typeface="Rockwell" panose="02060603020205020403" pitchFamily="18" charset="0"/>
            </a:endParaRPr>
          </a:p>
        </p:txBody>
      </p:sp>
    </p:spTree>
    <p:extLst>
      <p:ext uri="{BB962C8B-B14F-4D97-AF65-F5344CB8AC3E}">
        <p14:creationId xmlns:p14="http://schemas.microsoft.com/office/powerpoint/2010/main" val="3027560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013485"/>
            <a:ext cx="7420164" cy="707886"/>
          </a:xfrm>
          <a:prstGeom prst="rect">
            <a:avLst/>
          </a:prstGeom>
          <a:noFill/>
        </p:spPr>
        <p:txBody>
          <a:bodyPr wrap="square" rtlCol="0">
            <a:spAutoFit/>
          </a:bodyPr>
          <a:lstStyle/>
          <a:p>
            <a:pPr>
              <a:defRPr sz="1800" b="1" i="0" u="none" strike="noStrike" kern="1200" baseline="0">
                <a:solidFill>
                  <a:prstClr val="black"/>
                </a:solidFill>
                <a:latin typeface="Rockwell" panose="02060603020205020403" pitchFamily="18" charset="0"/>
                <a:ea typeface="+mn-ea"/>
                <a:cs typeface="+mn-cs"/>
              </a:defRPr>
            </a:pPr>
            <a:r>
              <a:rPr lang="en-GB" sz="2000" dirty="0">
                <a:latin typeface="Rockwell" panose="02060603020205020403" pitchFamily="18" charset="0"/>
              </a:rPr>
              <a:t>Sources of </a:t>
            </a:r>
            <a:r>
              <a:rPr lang="en-GB" sz="2000" dirty="0" smtClean="0">
                <a:latin typeface="Rockwell" panose="02060603020205020403" pitchFamily="18" charset="0"/>
              </a:rPr>
              <a:t>saturated </a:t>
            </a:r>
            <a:r>
              <a:rPr lang="en-GB" sz="2000" dirty="0">
                <a:latin typeface="Rockwell" panose="02060603020205020403" pitchFamily="18" charset="0"/>
              </a:rPr>
              <a:t>fat in the diet of adults </a:t>
            </a:r>
            <a:r>
              <a:rPr lang="en-GB" sz="2000" b="1" dirty="0"/>
              <a:t>(19-64 years) </a:t>
            </a:r>
            <a:r>
              <a:rPr lang="en-GB" sz="2000" dirty="0">
                <a:latin typeface="Rockwell" panose="02060603020205020403" pitchFamily="18" charset="0"/>
              </a:rPr>
              <a:t>in Northern Ireland</a:t>
            </a:r>
          </a:p>
        </p:txBody>
      </p:sp>
      <p:sp>
        <p:nvSpPr>
          <p:cNvPr id="6" name="TextBox 5"/>
          <p:cNvSpPr txBox="1"/>
          <p:nvPr/>
        </p:nvSpPr>
        <p:spPr>
          <a:xfrm>
            <a:off x="179512" y="1700808"/>
            <a:ext cx="6696744"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Meat and meat products – 26</a:t>
            </a:r>
            <a:r>
              <a:rPr lang="en-GB" sz="2000" dirty="0" smtClean="0">
                <a:latin typeface="Rockwell" panose="02060603020205020403" pitchFamily="18" charset="0"/>
                <a:cs typeface="Arial" panose="020B0604020202020204" pitchFamily="34" charset="0"/>
              </a:rPr>
              <a:t>%</a:t>
            </a:r>
          </a:p>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Cereal </a:t>
            </a:r>
            <a:r>
              <a:rPr lang="en-GB" sz="2000" dirty="0">
                <a:latin typeface="Rockwell" panose="02060603020205020403" pitchFamily="18" charset="0"/>
                <a:cs typeface="Arial" panose="020B0604020202020204" pitchFamily="34" charset="0"/>
              </a:rPr>
              <a:t>and cereal products – 20</a:t>
            </a:r>
            <a:r>
              <a:rPr lang="en-GB" sz="2000" dirty="0" smtClean="0">
                <a:latin typeface="Rockwell" panose="02060603020205020403" pitchFamily="18" charset="0"/>
                <a:cs typeface="Arial" panose="020B0604020202020204" pitchFamily="34" charset="0"/>
              </a:rPr>
              <a:t>%</a:t>
            </a:r>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Milk and milk products – 19</a:t>
            </a:r>
            <a:r>
              <a:rPr lang="en-GB" sz="2000" dirty="0" smtClean="0">
                <a:latin typeface="Rockwell" panose="02060603020205020403" pitchFamily="18" charset="0"/>
                <a:cs typeface="Arial" panose="020B0604020202020204" pitchFamily="34" charset="0"/>
              </a:rPr>
              <a:t>%</a:t>
            </a:r>
          </a:p>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Eggs and egg dishes – 3% </a:t>
            </a:r>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Fat spreads – 13</a:t>
            </a:r>
            <a:r>
              <a:rPr lang="en-GB" sz="2000" dirty="0" smtClean="0">
                <a:latin typeface="Rockwell" panose="02060603020205020403" pitchFamily="18" charset="0"/>
                <a:cs typeface="Arial" panose="020B0604020202020204" pitchFamily="34" charset="0"/>
              </a:rPr>
              <a:t>%</a:t>
            </a:r>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Vegetables and potatoes – 6</a:t>
            </a:r>
            <a:r>
              <a:rPr lang="en-GB" sz="2000" dirty="0" smtClean="0">
                <a:latin typeface="Rockwell" panose="02060603020205020403" pitchFamily="18" charset="0"/>
                <a:cs typeface="Arial" panose="020B0604020202020204" pitchFamily="34" charset="0"/>
              </a:rPr>
              <a:t>%</a:t>
            </a:r>
          </a:p>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Fish and fish dishes – 2%</a:t>
            </a:r>
          </a:p>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Vegetables and potatoes – 6%</a:t>
            </a:r>
          </a:p>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Savoury snacks – 2%</a:t>
            </a:r>
          </a:p>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Nuts and seeds – 1%</a:t>
            </a:r>
          </a:p>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Sugars, preserves and confectionary – 5%</a:t>
            </a:r>
          </a:p>
          <a:p>
            <a:pPr marL="342900" indent="-342900">
              <a:buFont typeface="Arial" panose="020B0604020202020204" pitchFamily="34" charset="0"/>
              <a:buChar char="•"/>
            </a:pPr>
            <a:r>
              <a:rPr lang="en-GB" sz="2000" dirty="0" smtClean="0">
                <a:latin typeface="Rockwell" panose="02060603020205020403" pitchFamily="18" charset="0"/>
                <a:cs typeface="Arial" panose="020B0604020202020204" pitchFamily="34" charset="0"/>
              </a:rPr>
              <a:t>Miscellaneous – 3% </a:t>
            </a:r>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4578" name="Picture 2" descr="S:\Shared\BNF Photographs\iStock Photo Images\Foods and drinks\Meat, fish, eggs, tofu\Sausa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92"/>
          <a:stretch/>
        </p:blipFill>
        <p:spPr bwMode="auto">
          <a:xfrm>
            <a:off x="6203446" y="2636912"/>
            <a:ext cx="2915815" cy="20591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42090" y="5222166"/>
            <a:ext cx="2301910" cy="1046440"/>
          </a:xfrm>
          <a:prstGeom prst="rect">
            <a:avLst/>
          </a:prstGeom>
          <a:noFill/>
        </p:spPr>
        <p:txBody>
          <a:bodyPr wrap="square" rtlCol="0">
            <a:spAutoFit/>
          </a:bodyPr>
          <a:lstStyle/>
          <a:p>
            <a:r>
              <a:rPr lang="en-GB" sz="1400" dirty="0" smtClean="0">
                <a:latin typeface="Rockwell" panose="02060603020205020403" pitchFamily="18" charset="0"/>
              </a:rPr>
              <a:t>Data from NDNS RP Years 1-4 for Northern Ireland (2008/09-2011/12)</a:t>
            </a:r>
          </a:p>
          <a:p>
            <a:r>
              <a:rPr lang="en-GB" sz="1000" dirty="0">
                <a:latin typeface="Rockwell" panose="02060603020205020403" pitchFamily="18" charset="0"/>
                <a:hlinkClick r:id="rId6"/>
              </a:rPr>
              <a:t>http://</a:t>
            </a:r>
            <a:r>
              <a:rPr lang="en-GB" sz="1000" dirty="0" smtClean="0">
                <a:latin typeface="Rockwell" panose="02060603020205020403" pitchFamily="18" charset="0"/>
                <a:hlinkClick r:id="rId6"/>
              </a:rPr>
              <a:t>www.food.gov.uk/northern-ireland/researchni/ndns-ni</a:t>
            </a:r>
            <a:r>
              <a:rPr lang="en-GB" sz="1000" dirty="0" smtClean="0">
                <a:latin typeface="Rockwell" panose="02060603020205020403" pitchFamily="18" charset="0"/>
              </a:rPr>
              <a:t>   </a:t>
            </a:r>
            <a:endParaRPr lang="en-GB" sz="1000" dirty="0">
              <a:latin typeface="Rockwell" panose="02060603020205020403" pitchFamily="18" charset="0"/>
            </a:endParaRPr>
          </a:p>
        </p:txBody>
      </p:sp>
    </p:spTree>
    <p:extLst>
      <p:ext uri="{BB962C8B-B14F-4D97-AF65-F5344CB8AC3E}">
        <p14:creationId xmlns:p14="http://schemas.microsoft.com/office/powerpoint/2010/main" val="1045069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25992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Functions of fat</a:t>
            </a:r>
          </a:p>
        </p:txBody>
      </p:sp>
      <p:sp>
        <p:nvSpPr>
          <p:cNvPr id="6" name="TextBox 5"/>
          <p:cNvSpPr txBox="1"/>
          <p:nvPr/>
        </p:nvSpPr>
        <p:spPr>
          <a:xfrm>
            <a:off x="179513" y="1808260"/>
            <a:ext cx="5976663"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Fat is a concentrated source of energy. 1 gram of fat provides 9kcal (37kJ).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Fat is the carrier for fat-soluble vitamins A,D, E and K</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Fat is a component of hormones which control biochemical reactions within cells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Fat provides cushioning for the major organs in the body</a:t>
            </a:r>
            <a:r>
              <a:rPr lang="en-GB" sz="2000" dirty="0" smtClean="0">
                <a:latin typeface="Rockwell" panose="02060603020205020403" pitchFamily="18" charset="0"/>
                <a:cs typeface="Arial" panose="020B0604020202020204" pitchFamily="34" charset="0"/>
              </a:rPr>
              <a:t>.</a:t>
            </a:r>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9" name="Picture 2" descr="S:\Shared\BNF Photographs\iStock Photo Images\Foods and drinks\Fat and sugar\Oi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10" r="19599"/>
          <a:stretch/>
        </p:blipFill>
        <p:spPr bwMode="auto">
          <a:xfrm>
            <a:off x="7164288" y="1808260"/>
            <a:ext cx="1438987" cy="386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69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38197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Functions of fat</a:t>
            </a:r>
          </a:p>
        </p:txBody>
      </p:sp>
      <p:sp>
        <p:nvSpPr>
          <p:cNvPr id="6" name="TextBox 5"/>
          <p:cNvSpPr txBox="1"/>
          <p:nvPr/>
        </p:nvSpPr>
        <p:spPr>
          <a:xfrm>
            <a:off x="179513" y="1808260"/>
            <a:ext cx="6048671" cy="255454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The body can synthesise all the fatty acids it needs except for alpha </a:t>
            </a:r>
            <a:r>
              <a:rPr lang="en-GB" sz="2000" dirty="0" err="1">
                <a:latin typeface="Rockwell" panose="02060603020205020403" pitchFamily="18" charset="0"/>
                <a:cs typeface="Arial" panose="020B0604020202020204" pitchFamily="34" charset="0"/>
              </a:rPr>
              <a:t>linolenic</a:t>
            </a:r>
            <a:r>
              <a:rPr lang="en-GB" sz="2000" dirty="0">
                <a:latin typeface="Rockwell" panose="02060603020205020403" pitchFamily="18" charset="0"/>
                <a:cs typeface="Arial" panose="020B0604020202020204" pitchFamily="34" charset="0"/>
              </a:rPr>
              <a:t> acid (omega-3) and linoleic acid (omega-6).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These are the essential fatty acids and must be provided in the diet. From these fatty acids, the body can make other fatty acids which are important for health. </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9" name="Picture 3" descr="S:\Shared\BNF Photographs\iStock Photo Images\Foods and drinks\Meat, fish, eggs, tofu\salm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025" y="1972309"/>
            <a:ext cx="2662414" cy="354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69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6052012"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Recommendations on fat</a:t>
            </a:r>
          </a:p>
        </p:txBody>
      </p:sp>
      <p:sp>
        <p:nvSpPr>
          <p:cNvPr id="6" name="TextBox 5"/>
          <p:cNvSpPr txBox="1"/>
          <p:nvPr/>
        </p:nvSpPr>
        <p:spPr>
          <a:xfrm>
            <a:off x="179513" y="1808260"/>
            <a:ext cx="5904655"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Total fat intake should not make up more than 35% of food energy. </a:t>
            </a:r>
            <a:r>
              <a:rPr lang="en-GB" sz="2000" dirty="0" smtClean="0">
                <a:latin typeface="Rockwell" panose="02060603020205020403" pitchFamily="18" charset="0"/>
                <a:cs typeface="Arial" panose="020B0604020202020204" pitchFamily="34" charset="0"/>
              </a:rPr>
              <a:t> No </a:t>
            </a:r>
            <a:r>
              <a:rPr lang="en-GB" sz="2000" dirty="0">
                <a:latin typeface="Rockwell" panose="02060603020205020403" pitchFamily="18" charset="0"/>
                <a:cs typeface="Arial" panose="020B0604020202020204" pitchFamily="34" charset="0"/>
              </a:rPr>
              <a:t>more than 11% of food energy should come from saturated fatty acids.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Average total fat intake of adults in Northern Ireland is 35.6</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Intakes of saturated fat for men and women are 13.3% and 13.0% of food energy respectively. </a:t>
            </a:r>
          </a:p>
          <a:p>
            <a:endParaRPr lang="en-GB" sz="2000" dirty="0" smtClean="0">
              <a:latin typeface="Rockwell" panose="02060603020205020403" pitchFamily="18" charset="0"/>
              <a:cs typeface="Arial" panose="020B0604020202020204" pitchFamily="34" charset="0"/>
            </a:endParaRPr>
          </a:p>
          <a:p>
            <a:r>
              <a:rPr lang="en-GB" sz="2000" dirty="0" smtClean="0">
                <a:latin typeface="Rockwell" panose="02060603020205020403" pitchFamily="18" charset="0"/>
                <a:cs typeface="Arial" panose="020B0604020202020204" pitchFamily="34" charset="0"/>
              </a:rPr>
              <a:t>Both </a:t>
            </a:r>
            <a:r>
              <a:rPr lang="en-GB" sz="2000" dirty="0">
                <a:latin typeface="Rockwell" panose="02060603020205020403" pitchFamily="18" charset="0"/>
                <a:cs typeface="Arial" panose="020B0604020202020204" pitchFamily="34" charset="0"/>
              </a:rPr>
              <a:t>of these intakes are currently too high.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819" y="1975769"/>
            <a:ext cx="2667000" cy="3987800"/>
          </a:xfrm>
          <a:prstGeom prst="rect">
            <a:avLst/>
          </a:prstGeom>
        </p:spPr>
      </p:pic>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069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1124744"/>
            <a:ext cx="6264695"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Health effects of macronutrients</a:t>
            </a:r>
          </a:p>
        </p:txBody>
      </p:sp>
      <p:sp>
        <p:nvSpPr>
          <p:cNvPr id="6" name="TextBox 5"/>
          <p:cNvSpPr txBox="1"/>
          <p:nvPr/>
        </p:nvSpPr>
        <p:spPr>
          <a:xfrm>
            <a:off x="179513" y="1808260"/>
            <a:ext cx="6768752" cy="1631216"/>
          </a:xfrm>
          <a:prstGeom prst="rect">
            <a:avLst/>
          </a:prstGeom>
          <a:noFill/>
        </p:spPr>
        <p:txBody>
          <a:bodyPr wrap="square" rtlCol="0">
            <a:spAutoFit/>
          </a:bodyPr>
          <a:lstStyle/>
          <a:p>
            <a:r>
              <a:rPr lang="en-GB" sz="2000" dirty="0" smtClean="0">
                <a:latin typeface="Rockwell" panose="02060603020205020403" pitchFamily="18" charset="0"/>
                <a:cs typeface="Arial" panose="020B0604020202020204" pitchFamily="34" charset="0"/>
              </a:rPr>
              <a:t>Obesity</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Cardiovascular </a:t>
            </a:r>
            <a:r>
              <a:rPr lang="en-GB" sz="2000" dirty="0" smtClean="0">
                <a:latin typeface="Rockwell" panose="02060603020205020403" pitchFamily="18" charset="0"/>
                <a:cs typeface="Arial" panose="020B0604020202020204" pitchFamily="34" charset="0"/>
              </a:rPr>
              <a:t>disease</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Diabetes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8674" name="Picture 2" descr="S:\Shared\BNF Photographs\iStock Photo Images\Health\Feet on sca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060848"/>
            <a:ext cx="2292959" cy="305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69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Obesity</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718131"/>
            <a:ext cx="6104306" cy="5016758"/>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Obesity is a condition in which abnormal or excessive fat accumulation in adipose tissue impairs health. </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It is often the result of energy intake exceeding energy expenditure over a long period of time.</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It is defined in adults as a body mass index (BMI) above 30.</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In Northern Ireland in 2013/14, almost a quarter of adults (25%) and 7% of children were obese.</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Overweight and obesity are associated with an increased risk of developing some cancers, cardiovascular disease and type 2 diabetes. </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6626" name="Picture 2" descr="S:\Shared\BNF Photographs\iStock Photo Images\People\Health\fat with stethasc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819" y="1772816"/>
            <a:ext cx="2686321"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84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634004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Cardiovascular disease</a:t>
            </a:r>
          </a:p>
        </p:txBody>
      </p:sp>
      <p:sp>
        <p:nvSpPr>
          <p:cNvPr id="6" name="TextBox 5"/>
          <p:cNvSpPr txBox="1"/>
          <p:nvPr/>
        </p:nvSpPr>
        <p:spPr>
          <a:xfrm>
            <a:off x="179513" y="1808260"/>
            <a:ext cx="5976663" cy="3785652"/>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Cardiovascular disease (CVD), which includes coronary heart disease (CHD) and stroke, is a common cause of death and ill-health in the UK.</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 two main events that lead to CVD are atherosclerosis and thrombosis. </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Atherosclerosis causes narrowing of the blood vessels, which can result in reduced flow of blood to the heart and may cause chest pain, which is known as angina. </a:t>
            </a:r>
          </a:p>
          <a:p>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7650" name="Picture 2" descr="S:\Shared\BNF Photographs\iStock Photo Images\People\Health\Heart dise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083946"/>
            <a:ext cx="2230736" cy="334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84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98000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Cardiovascular disease</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5976663" cy="1938992"/>
          </a:xfrm>
          <a:prstGeom prst="rect">
            <a:avLst/>
          </a:prstGeom>
          <a:noFill/>
        </p:spPr>
        <p:txBody>
          <a:bodyPr wrap="square" rtlCol="0">
            <a:spAutoFit/>
          </a:bodyPr>
          <a:lstStyle/>
          <a:p>
            <a:r>
              <a:rPr lang="en-GB" sz="2000" dirty="0" smtClean="0">
                <a:latin typeface="Rockwell" panose="02060603020205020403" pitchFamily="18" charset="0"/>
                <a:cs typeface="Arial" panose="020B0604020202020204" pitchFamily="34" charset="0"/>
              </a:rPr>
              <a:t>Thrombosis occurs when a large clot forms in the blood vessel, when cells in the blood called platelets stick together. If this stops the blood supply from reaching the heart, it leads to a heart attack. If it stops the blood from reaching the brain, this leads to a stroke. </a:t>
            </a:r>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988840"/>
            <a:ext cx="2639292" cy="2636912"/>
          </a:xfrm>
          <a:prstGeom prst="rect">
            <a:avLst/>
          </a:prstGeom>
        </p:spPr>
      </p:pic>
    </p:spTree>
    <p:extLst>
      <p:ext uri="{BB962C8B-B14F-4D97-AF65-F5344CB8AC3E}">
        <p14:creationId xmlns:p14="http://schemas.microsoft.com/office/powerpoint/2010/main" val="774384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331570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Carbohydrates</a:t>
            </a:r>
          </a:p>
        </p:txBody>
      </p:sp>
      <p:sp>
        <p:nvSpPr>
          <p:cNvPr id="6" name="TextBox 5"/>
          <p:cNvSpPr txBox="1"/>
          <p:nvPr/>
        </p:nvSpPr>
        <p:spPr>
          <a:xfrm>
            <a:off x="179513" y="1808260"/>
            <a:ext cx="5904655" cy="440120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Carbohydrates are a key component of the diet.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There are two types of carbohydrate which provide the body with energy – </a:t>
            </a:r>
            <a:r>
              <a:rPr lang="en-GB" sz="2000" b="1" dirty="0">
                <a:latin typeface="Rockwell" panose="02060603020205020403" pitchFamily="18" charset="0"/>
                <a:cs typeface="Arial" panose="020B0604020202020204" pitchFamily="34" charset="0"/>
              </a:rPr>
              <a:t>sugars</a:t>
            </a:r>
            <a:r>
              <a:rPr lang="en-GB" sz="2000" dirty="0">
                <a:latin typeface="Rockwell" panose="02060603020205020403" pitchFamily="18" charset="0"/>
                <a:cs typeface="Arial" panose="020B0604020202020204" pitchFamily="34" charset="0"/>
              </a:rPr>
              <a:t> and </a:t>
            </a:r>
            <a:r>
              <a:rPr lang="en-GB" sz="2000" b="1" dirty="0">
                <a:latin typeface="Rockwell" panose="02060603020205020403" pitchFamily="18" charset="0"/>
                <a:cs typeface="Arial" panose="020B0604020202020204" pitchFamily="34" charset="0"/>
              </a:rPr>
              <a:t>starches.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Dietary fibre is also a form of carbohydrate and is important for digestive health, however this is not digested to provide the body with energy.</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Starchy carbohydrate is an important source of energy.</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1g of carbohydrate provides 4 kcal (17kJ).</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4319" y="2852936"/>
            <a:ext cx="3131839" cy="195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434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Diabetes</a:t>
            </a:r>
          </a:p>
        </p:txBody>
      </p:sp>
      <p:sp>
        <p:nvSpPr>
          <p:cNvPr id="6" name="TextBox 5"/>
          <p:cNvSpPr txBox="1"/>
          <p:nvPr/>
        </p:nvSpPr>
        <p:spPr>
          <a:xfrm>
            <a:off x="179513" y="1808260"/>
            <a:ext cx="6104306" cy="4708981"/>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Diabetes has become a major threat to public health. It is one of the major causes of premature illness and death in most countries, including the UK, and is becoming more common. </a:t>
            </a:r>
          </a:p>
          <a:p>
            <a:r>
              <a:rPr lang="en-GB" sz="2000" dirty="0">
                <a:latin typeface="Rockwell" panose="02060603020205020403" pitchFamily="18" charset="0"/>
                <a:cs typeface="Arial" panose="020B0604020202020204" pitchFamily="34" charset="0"/>
              </a:rPr>
              <a:t>There are two main types – type 1 and type 2.</a:t>
            </a:r>
          </a:p>
          <a:p>
            <a:endParaRPr lang="en-GB" sz="2000" dirty="0" smtClean="0">
              <a:latin typeface="Rockwell" panose="02060603020205020403" pitchFamily="18" charset="0"/>
              <a:cs typeface="Arial" panose="020B0604020202020204" pitchFamily="34" charset="0"/>
            </a:endParaRPr>
          </a:p>
          <a:p>
            <a:r>
              <a:rPr lang="en-GB" sz="2000" b="1" dirty="0" smtClean="0">
                <a:latin typeface="Rockwell" panose="02060603020205020403" pitchFamily="18" charset="0"/>
                <a:cs typeface="Arial" panose="020B0604020202020204" pitchFamily="34" charset="0"/>
              </a:rPr>
              <a:t>Type </a:t>
            </a:r>
            <a:r>
              <a:rPr lang="en-GB" sz="2000" b="1" dirty="0">
                <a:latin typeface="Rockwell" panose="02060603020205020403" pitchFamily="18" charset="0"/>
                <a:cs typeface="Arial" panose="020B0604020202020204" pitchFamily="34" charset="0"/>
              </a:rPr>
              <a:t>1 diabetes is also known as insulin dependent diabetes</a:t>
            </a:r>
            <a:r>
              <a:rPr lang="en-GB" sz="2000" dirty="0">
                <a:latin typeface="Rockwell" panose="02060603020205020403" pitchFamily="18" charset="0"/>
                <a:cs typeface="Arial" panose="020B0604020202020204" pitchFamily="34" charset="0"/>
              </a:rPr>
              <a:t>, and is an auto-immune condition  in which the body’s immune system turns against itself, causing permanent damage to particular cells in the pancreas that produce insulin. This results in insulin production ceasing, therefore in order to manage type 1 diabetes insulin must be injected and a healthy diet must be consumed</a:t>
            </a:r>
            <a:r>
              <a:rPr lang="en-GB" sz="2000" dirty="0" smtClean="0">
                <a:latin typeface="Rockwell" panose="02060603020205020403" pitchFamily="18" charset="0"/>
                <a:cs typeface="Arial" panose="020B0604020202020204" pitchFamily="34" charset="0"/>
              </a:rPr>
              <a:t>.</a:t>
            </a:r>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9698" name="Picture 2" descr="S:\Shared\BNF Photographs\iStock Photo Images\Health\Diabe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37" y="2564905"/>
            <a:ext cx="282159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84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Diabetes</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5904655" cy="2862322"/>
          </a:xfrm>
          <a:prstGeom prst="rect">
            <a:avLst/>
          </a:prstGeom>
          <a:noFill/>
        </p:spPr>
        <p:txBody>
          <a:bodyPr wrap="square" rtlCol="0">
            <a:spAutoFit/>
          </a:bodyPr>
          <a:lstStyle/>
          <a:p>
            <a:r>
              <a:rPr lang="en-GB" sz="2000" b="1" dirty="0">
                <a:latin typeface="Rockwell" panose="02060603020205020403" pitchFamily="18" charset="0"/>
                <a:cs typeface="Arial" panose="020B0604020202020204" pitchFamily="34" charset="0"/>
              </a:rPr>
              <a:t>Type 2 diabetes is also known as non-insulin dependent diabetes</a:t>
            </a:r>
            <a:r>
              <a:rPr lang="en-GB" sz="2000" dirty="0">
                <a:latin typeface="Rockwell" panose="02060603020205020403" pitchFamily="18" charset="0"/>
                <a:cs typeface="Arial" panose="020B0604020202020204" pitchFamily="34" charset="0"/>
              </a:rPr>
              <a:t> occurs when the body does not produce enough insulin, or the insulin which is produced does not work properly , which is known as insulin resistance. This type of diabetes is typically associated with being overweight or obese. The two main approaches to treatment of type 2 diabetes is diet modification and physical activity. </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9" name="Picture 2" descr="S:\Shared\BNF Photographs\iStock Photo Images\People\Health\fat with stethasc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777568"/>
            <a:ext cx="2588517" cy="388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84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Diabetes</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5976663" cy="4093428"/>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Diabetes is on the increase in Northern Ireland as it is worldwide.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 number of people living with Type 1 and Type 2 diabetes has increased by 33 per cent in Northern Ireland during the last five years compared to just 25 per cent in England, 20 per cent in Wales and 18 per cent in Scotland.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If not properly managed and treated diabetes can lead to serious complications such as heart disease, stroke, blindness, amputation and kidney failure.</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745" y="1916832"/>
            <a:ext cx="1978529" cy="3717032"/>
          </a:xfrm>
          <a:prstGeom prst="rect">
            <a:avLst/>
          </a:prstGeom>
        </p:spPr>
      </p:pic>
    </p:spTree>
    <p:extLst>
      <p:ext uri="{BB962C8B-B14F-4D97-AF65-F5344CB8AC3E}">
        <p14:creationId xmlns:p14="http://schemas.microsoft.com/office/powerpoint/2010/main" val="2699591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smtClean="0">
                <a:latin typeface="Rockwell" panose="02060603020205020403" pitchFamily="18" charset="0"/>
                <a:cs typeface="Arial" panose="020B0604020202020204" pitchFamily="34" charset="0"/>
              </a:rPr>
              <a:t>Summary</a:t>
            </a:r>
            <a:endParaRPr lang="en-GB" sz="2800" b="1" dirty="0">
              <a:latin typeface="Rockwell" panose="02060603020205020403" pitchFamily="18" charset="0"/>
              <a:cs typeface="Arial" panose="020B0604020202020204" pitchFamily="34" charset="0"/>
            </a:endParaRPr>
          </a:p>
        </p:txBody>
      </p:sp>
      <p:sp>
        <p:nvSpPr>
          <p:cNvPr id="6" name="TextBox 5"/>
          <p:cNvSpPr txBox="1"/>
          <p:nvPr/>
        </p:nvSpPr>
        <p:spPr>
          <a:xfrm>
            <a:off x="179513" y="1808260"/>
            <a:ext cx="6104306"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Carbohydrate, protein and fat are known as the macronutrients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Macronutrients provide energy in varying amounts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All of the macronutrients are important for different functions</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There are government recommendations on the quantities we require of each.</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9" name="Picture 8" descr="C:\Users\kralph\AppData\Local\Microsoft\Windows\Temporary Internet Files\Content.Word\Asparagus wrapped in teriyaki beef LR.JPG"/>
          <p:cNvPicPr/>
          <p:nvPr/>
        </p:nvPicPr>
        <p:blipFill rotWithShape="1">
          <a:blip r:embed="rId4">
            <a:extLst>
              <a:ext uri="{28A0092B-C50C-407E-A947-70E740481C1C}">
                <a14:useLocalDpi xmlns:a14="http://schemas.microsoft.com/office/drawing/2010/main" val="0"/>
              </a:ext>
            </a:extLst>
          </a:blip>
          <a:srcRect t="12543"/>
          <a:stretch/>
        </p:blipFill>
        <p:spPr bwMode="auto">
          <a:xfrm>
            <a:off x="6273514" y="2304560"/>
            <a:ext cx="2570106" cy="2420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9591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7578" b="2942"/>
          <a:stretch/>
        </p:blipFill>
        <p:spPr>
          <a:xfrm>
            <a:off x="0" y="1759651"/>
            <a:ext cx="9144000" cy="4406900"/>
          </a:xfrm>
          <a:prstGeom prst="rect">
            <a:avLst/>
          </a:prstGeom>
        </p:spPr>
      </p:pic>
      <p:pic>
        <p:nvPicPr>
          <p:cNvPr id="1026" name="Picture 2" descr="S:\Shared\EDUCATION TEAM FILES\LMC\Logos\F4L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311484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51521" y="2060848"/>
            <a:ext cx="4536504" cy="720080"/>
          </a:xfrm>
          <a:prstGeom prst="roundRect">
            <a:avLst>
              <a:gd name="adj" fmla="val 5000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smtClean="0">
                <a:latin typeface="Rockwell" panose="02060603020205020403" pitchFamily="18" charset="0"/>
                <a:cs typeface="Arial" panose="020B0604020202020204" pitchFamily="34" charset="0"/>
              </a:rPr>
              <a:t>Acknowledgement</a:t>
            </a:r>
            <a:endParaRPr lang="en-GB" sz="2400" b="1" dirty="0">
              <a:latin typeface="Rockwell" panose="02060603020205020403" pitchFamily="18" charset="0"/>
              <a:cs typeface="Arial" panose="020B0604020202020204" pitchFamily="34" charset="0"/>
            </a:endParaRPr>
          </a:p>
        </p:txBody>
      </p:sp>
      <p:sp>
        <p:nvSpPr>
          <p:cNvPr id="7" name="Rounded Rectangle 6"/>
          <p:cNvSpPr/>
          <p:nvPr/>
        </p:nvSpPr>
        <p:spPr>
          <a:xfrm>
            <a:off x="251517" y="2924944"/>
            <a:ext cx="6624740" cy="1224136"/>
          </a:xfrm>
          <a:prstGeom prst="roundRect">
            <a:avLst>
              <a:gd name="adj" fmla="val 39282"/>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2000" dirty="0" smtClean="0">
                <a:latin typeface="Rockwell" panose="02060603020205020403" pitchFamily="18" charset="0"/>
                <a:cs typeface="Arial" panose="020B0604020202020204" pitchFamily="34" charset="0"/>
              </a:rPr>
              <a:t>For further information, go to: www.food4life.org.uk</a:t>
            </a:r>
          </a:p>
          <a:p>
            <a:r>
              <a:rPr lang="en-GB" sz="2000" dirty="0" smtClean="0">
                <a:latin typeface="Rockwell" panose="02060603020205020403" pitchFamily="18" charset="0"/>
                <a:cs typeface="Arial" panose="020B0604020202020204" pitchFamily="34" charset="0"/>
              </a:rPr>
              <a:t> </a:t>
            </a:r>
          </a:p>
          <a:p>
            <a:r>
              <a:rPr lang="en-GB" sz="2000" dirty="0" smtClean="0">
                <a:latin typeface="Rockwell" panose="02060603020205020403" pitchFamily="18" charset="0"/>
                <a:cs typeface="Arial" panose="020B0604020202020204" pitchFamily="34" charset="0"/>
              </a:rPr>
              <a:t>© LMC 2015  </a:t>
            </a:r>
            <a:endParaRPr lang="en-GB" sz="2000" dirty="0">
              <a:latin typeface="Rockwell" panose="02060603020205020403" pitchFamily="18"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326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1" y="1124744"/>
            <a:ext cx="7441147"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Classification of carbohydrates</a:t>
            </a:r>
          </a:p>
        </p:txBody>
      </p:sp>
      <p:sp>
        <p:nvSpPr>
          <p:cNvPr id="6" name="TextBox 5"/>
          <p:cNvSpPr txBox="1"/>
          <p:nvPr/>
        </p:nvSpPr>
        <p:spPr>
          <a:xfrm>
            <a:off x="179513" y="1808260"/>
            <a:ext cx="6104306" cy="2246769"/>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Carbohydrates are compounds of carbon, hydrogen and oxygen.</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They are commonly classified by their structure.</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They can be divided into three main groups, according to the size of the molecule.</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3074" name="Picture 2" descr="S:\Shared\BNF Photographs\iStock Photo Images\Foods and drinks\Bread, pasta, grains etc\Pasta bow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931" y="1556792"/>
            <a:ext cx="258466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34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763618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Classification of carbohydrates</a:t>
            </a:r>
          </a:p>
        </p:txBody>
      </p:sp>
      <p:sp>
        <p:nvSpPr>
          <p:cNvPr id="6" name="TextBox 5"/>
          <p:cNvSpPr txBox="1"/>
          <p:nvPr/>
        </p:nvSpPr>
        <p:spPr>
          <a:xfrm>
            <a:off x="179513" y="1808260"/>
            <a:ext cx="6104306" cy="4708981"/>
          </a:xfrm>
          <a:prstGeom prst="rect">
            <a:avLst/>
          </a:prstGeom>
          <a:noFill/>
        </p:spPr>
        <p:txBody>
          <a:bodyPr wrap="square" rtlCol="0">
            <a:spAutoFit/>
          </a:bodyPr>
          <a:lstStyle/>
          <a:p>
            <a:r>
              <a:rPr lang="en-GB" sz="2000" b="1" dirty="0">
                <a:latin typeface="Rockwell" panose="02060603020205020403" pitchFamily="18" charset="0"/>
                <a:cs typeface="Arial" panose="020B0604020202020204" pitchFamily="34" charset="0"/>
              </a:rPr>
              <a:t>Monosaccharides</a:t>
            </a:r>
            <a:r>
              <a:rPr lang="en-GB" sz="2000" dirty="0">
                <a:latin typeface="Rockwell" panose="02060603020205020403" pitchFamily="18" charset="0"/>
                <a:cs typeface="Arial" panose="020B0604020202020204" pitchFamily="34" charset="0"/>
              </a:rPr>
              <a:t> are the simplest carbohydrate molecule. Examples include:</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Glucose</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Fructose</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Galactose</a:t>
            </a:r>
          </a:p>
          <a:p>
            <a:endParaRPr lang="en-GB" sz="2000" dirty="0">
              <a:latin typeface="Rockwell" panose="02060603020205020403" pitchFamily="18" charset="0"/>
              <a:cs typeface="Arial" panose="020B0604020202020204" pitchFamily="34" charset="0"/>
            </a:endParaRPr>
          </a:p>
          <a:p>
            <a:r>
              <a:rPr lang="en-GB" sz="2000" b="1" dirty="0">
                <a:latin typeface="Rockwell" panose="02060603020205020403" pitchFamily="18" charset="0"/>
                <a:cs typeface="Arial" panose="020B0604020202020204" pitchFamily="34" charset="0"/>
              </a:rPr>
              <a:t>Disaccharides</a:t>
            </a:r>
            <a:r>
              <a:rPr lang="en-GB" sz="2000" dirty="0">
                <a:latin typeface="Rockwell" panose="02060603020205020403" pitchFamily="18" charset="0"/>
                <a:cs typeface="Arial" panose="020B0604020202020204" pitchFamily="34" charset="0"/>
              </a:rPr>
              <a:t> are formed when two monosaccharides join together, with the removal of one molecule of water. Examples include:</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Sucrose (glucose + fructose)</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Lactose (glucose + galactose)</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Maltose (glucose + glucose)</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Monosaccharides and disaccharides are collectively termed as ‘sugars’.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0372" y="2492897"/>
            <a:ext cx="304578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434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7348156"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Classification of carbohydrates</a:t>
            </a:r>
          </a:p>
        </p:txBody>
      </p:sp>
      <p:sp>
        <p:nvSpPr>
          <p:cNvPr id="6" name="TextBox 5"/>
          <p:cNvSpPr txBox="1"/>
          <p:nvPr/>
        </p:nvSpPr>
        <p:spPr>
          <a:xfrm>
            <a:off x="179513" y="1808260"/>
            <a:ext cx="5976663" cy="2862322"/>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Polysaccharides are made up of many monosaccharide molecules joined together. </a:t>
            </a:r>
            <a:endParaRPr lang="en-GB" sz="2000" dirty="0" smtClean="0">
              <a:latin typeface="Rockwell" panose="02060603020205020403" pitchFamily="18" charset="0"/>
              <a:cs typeface="Arial" panose="020B0604020202020204" pitchFamily="34" charset="0"/>
            </a:endParaRPr>
          </a:p>
          <a:p>
            <a:endParaRPr lang="en-GB" sz="2000" dirty="0">
              <a:latin typeface="Rockwell" panose="02060603020205020403" pitchFamily="18" charset="0"/>
              <a:cs typeface="Arial" panose="020B0604020202020204" pitchFamily="34" charset="0"/>
            </a:endParaRPr>
          </a:p>
          <a:p>
            <a:r>
              <a:rPr lang="en-GB" sz="2000" dirty="0" smtClean="0">
                <a:latin typeface="Rockwell" panose="02060603020205020403" pitchFamily="18" charset="0"/>
                <a:cs typeface="Arial" panose="020B0604020202020204" pitchFamily="34" charset="0"/>
              </a:rPr>
              <a:t>Examples </a:t>
            </a:r>
            <a:r>
              <a:rPr lang="en-GB" sz="2000" dirty="0">
                <a:latin typeface="Rockwell" panose="02060603020205020403" pitchFamily="18" charset="0"/>
                <a:cs typeface="Arial" panose="020B0604020202020204" pitchFamily="34" charset="0"/>
              </a:rPr>
              <a:t>include</a:t>
            </a:r>
            <a:r>
              <a:rPr lang="en-GB" sz="2000" dirty="0" smtClean="0">
                <a:latin typeface="Rockwell" panose="02060603020205020403" pitchFamily="18" charset="0"/>
                <a:cs typeface="Arial" panose="020B0604020202020204" pitchFamily="34" charset="0"/>
              </a:rPr>
              <a:t>:</a:t>
            </a:r>
          </a:p>
          <a:p>
            <a:endParaRPr lang="en-GB" sz="20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Starch;</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Glycogen;</a:t>
            </a:r>
          </a:p>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Components classified as dietary fibre such as beta </a:t>
            </a:r>
            <a:r>
              <a:rPr lang="en-GB" sz="2000" dirty="0" err="1">
                <a:latin typeface="Rockwell" panose="02060603020205020403" pitchFamily="18" charset="0"/>
                <a:cs typeface="Arial" panose="020B0604020202020204" pitchFamily="34" charset="0"/>
              </a:rPr>
              <a:t>glucan</a:t>
            </a:r>
            <a:r>
              <a:rPr lang="en-GB" sz="2000" dirty="0">
                <a:latin typeface="Rockwell" panose="02060603020205020403" pitchFamily="18" charset="0"/>
                <a:cs typeface="Arial" panose="020B0604020202020204" pitchFamily="34" charset="0"/>
              </a:rPr>
              <a:t> and pectin.</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5122" name="Picture 2" descr="S:\Shared\BNF Photographs\iStock Photo Images\Foods and drinks\Breakfasts\Fortified breakfast cer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633" y="2383164"/>
            <a:ext cx="299079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3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4467836"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Sources of carbohydrate</a:t>
            </a:r>
          </a:p>
        </p:txBody>
      </p:sp>
      <p:sp>
        <p:nvSpPr>
          <p:cNvPr id="6" name="TextBox 5"/>
          <p:cNvSpPr txBox="1"/>
          <p:nvPr/>
        </p:nvSpPr>
        <p:spPr>
          <a:xfrm>
            <a:off x="176173" y="1808260"/>
            <a:ext cx="4467836" cy="3477875"/>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Starch can be found in food such as bread, potatoes, rice, pasta, breakfast cereals and other starchy foods.</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What other examples of starchy foods can you think of?</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The main sources of carbohydrate in the diet in Northern Ireland are cereal and cereal products.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30367"/>
          <a:stretch/>
        </p:blipFill>
        <p:spPr>
          <a:xfrm>
            <a:off x="5364088" y="1916832"/>
            <a:ext cx="3163175" cy="3015060"/>
          </a:xfrm>
          <a:prstGeom prst="rect">
            <a:avLst/>
          </a:prstGeom>
        </p:spPr>
      </p:pic>
    </p:spTree>
    <p:extLst>
      <p:ext uri="{BB962C8B-B14F-4D97-AF65-F5344CB8AC3E}">
        <p14:creationId xmlns:p14="http://schemas.microsoft.com/office/powerpoint/2010/main" val="343843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EDUCATION TEAM FILES\LMC\Logos\F4L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778089" cy="78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LMC\Logos\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7924220"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Sources of </a:t>
            </a:r>
            <a:r>
              <a:rPr lang="en-GB" sz="2800" b="1" dirty="0" smtClean="0">
                <a:latin typeface="Rockwell" panose="02060603020205020403" pitchFamily="18" charset="0"/>
                <a:cs typeface="Arial" panose="020B0604020202020204" pitchFamily="34" charset="0"/>
              </a:rPr>
              <a:t>carbohydrate</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 Livestock &amp; Meat Commission for Northern Ireland 2015</a:t>
            </a:r>
            <a:endParaRPr lang="en-GB" sz="10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733470523"/>
              </p:ext>
            </p:extLst>
          </p:nvPr>
        </p:nvGraphicFramePr>
        <p:xfrm>
          <a:off x="323529" y="1667955"/>
          <a:ext cx="5976664" cy="4641365"/>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7114" y="2924944"/>
            <a:ext cx="2569151" cy="1924055"/>
          </a:xfrm>
          <a:prstGeom prst="rect">
            <a:avLst/>
          </a:prstGeom>
        </p:spPr>
      </p:pic>
    </p:spTree>
    <p:extLst>
      <p:ext uri="{BB962C8B-B14F-4D97-AF65-F5344CB8AC3E}">
        <p14:creationId xmlns:p14="http://schemas.microsoft.com/office/powerpoint/2010/main" val="2896205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3120</Words>
  <Application>Microsoft Office PowerPoint</Application>
  <PresentationFormat>On-screen Show (4:3)</PresentationFormat>
  <Paragraphs>373</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Ballam</dc:creator>
  <cp:lastModifiedBy>Roy Ballam</cp:lastModifiedBy>
  <cp:revision>43</cp:revision>
  <dcterms:created xsi:type="dcterms:W3CDTF">2015-04-29T12:43:23Z</dcterms:created>
  <dcterms:modified xsi:type="dcterms:W3CDTF">2015-10-06T14:33:05Z</dcterms:modified>
</cp:coreProperties>
</file>